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67" r:id="rId4"/>
    <p:sldId id="257" r:id="rId5"/>
    <p:sldId id="258" r:id="rId6"/>
    <p:sldId id="266" r:id="rId7"/>
    <p:sldId id="261" r:id="rId8"/>
    <p:sldId id="262" r:id="rId9"/>
    <p:sldId id="263" r:id="rId10"/>
    <p:sldId id="259" r:id="rId11"/>
    <p:sldId id="260" r:id="rId12"/>
    <p:sldId id="265" r:id="rId13"/>
    <p:sldId id="264" r:id="rId14"/>
    <p:sldId id="268" r:id="rId15"/>
    <p:sldId id="279" r:id="rId16"/>
    <p:sldId id="270" r:id="rId17"/>
    <p:sldId id="271" r:id="rId18"/>
    <p:sldId id="269" r:id="rId19"/>
    <p:sldId id="272" r:id="rId20"/>
    <p:sldId id="280" r:id="rId21"/>
    <p:sldId id="276" r:id="rId22"/>
    <p:sldId id="281" r:id="rId23"/>
    <p:sldId id="273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Sources of Funds</a:t>
            </a:r>
          </a:p>
        </c:rich>
      </c:tx>
      <c:layout/>
    </c:title>
    <c:plotArea>
      <c:layout/>
      <c:barChart>
        <c:barDir val="col"/>
        <c:grouping val="percentStacked"/>
        <c:ser>
          <c:idx val="2"/>
          <c:order val="0"/>
          <c:tx>
            <c:strRef>
              <c:f>Sheet1!$A$3</c:f>
              <c:strCache>
                <c:ptCount val="1"/>
                <c:pt idx="0">
                  <c:v>Federal Reimbursements</c:v>
                </c:pt>
              </c:strCache>
            </c:strRef>
          </c:tx>
          <c:cat>
            <c:strLit>
              <c:ptCount val="1"/>
              <c:pt idx="0">
                <c:v>Dollars (in billions)</c:v>
              </c:pt>
            </c:strLit>
          </c:cat>
          <c:val>
            <c:numRef>
              <c:f>Sheet1!$B$3</c:f>
              <c:numCache>
                <c:formatCode>0.00</c:formatCode>
                <c:ptCount val="1"/>
                <c:pt idx="0">
                  <c:v>2.4</c:v>
                </c:pt>
              </c:numCache>
            </c:numRef>
          </c:val>
        </c:ser>
        <c:ser>
          <c:idx val="3"/>
          <c:order val="1"/>
          <c:tx>
            <c:strRef>
              <c:f>Sheet1!$A$4</c:f>
              <c:strCache>
                <c:ptCount val="1"/>
                <c:pt idx="0">
                  <c:v>Federal Funds</c:v>
                </c:pt>
              </c:strCache>
            </c:strRef>
          </c:tx>
          <c:cat>
            <c:strLit>
              <c:ptCount val="1"/>
              <c:pt idx="0">
                <c:v>Dollars (in billions)</c:v>
              </c:pt>
            </c:strLit>
          </c:cat>
          <c:val>
            <c:numRef>
              <c:f>Sheet1!$B$4</c:f>
              <c:numCache>
                <c:formatCode>General</c:formatCode>
                <c:ptCount val="1"/>
                <c:pt idx="0">
                  <c:v>5.000000000000001E-2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General Fund</c:v>
                </c:pt>
              </c:strCache>
            </c:strRef>
          </c:tx>
          <c:cat>
            <c:strLit>
              <c:ptCount val="1"/>
              <c:pt idx="0">
                <c:v>Dollars (in billions)</c:v>
              </c:pt>
            </c:strLit>
          </c:cat>
          <c:val>
            <c:numRef>
              <c:f>Sheet1!$B$2</c:f>
              <c:numCache>
                <c:formatCode>General</c:formatCode>
                <c:ptCount val="1"/>
                <c:pt idx="0">
                  <c:v>3.63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cat>
            <c:strLit>
              <c:ptCount val="1"/>
              <c:pt idx="0">
                <c:v>Dollars (in billions)</c:v>
              </c:pt>
            </c:strLit>
          </c:cat>
          <c:val>
            <c:numRef>
              <c:f>Sheet1!$B$5</c:f>
              <c:numCache>
                <c:formatCode>General</c:formatCode>
                <c:ptCount val="1"/>
                <c:pt idx="0">
                  <c:v>2.0000000000000004E-2</c:v>
                </c:pt>
              </c:numCache>
            </c:numRef>
          </c:val>
        </c:ser>
        <c:gapWidth val="95"/>
        <c:overlap val="100"/>
        <c:axId val="78721408"/>
        <c:axId val="78722944"/>
      </c:barChart>
      <c:catAx>
        <c:axId val="78721408"/>
        <c:scaling>
          <c:orientation val="minMax"/>
        </c:scaling>
        <c:axPos val="b"/>
        <c:majorTickMark val="none"/>
        <c:tickLblPos val="nextTo"/>
        <c:crossAx val="78722944"/>
        <c:crosses val="autoZero"/>
        <c:auto val="1"/>
        <c:lblAlgn val="ctr"/>
        <c:lblOffset val="100"/>
      </c:catAx>
      <c:valAx>
        <c:axId val="7872294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8721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C4AA0D-8F55-4E90-9404-250BF2446DE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22147C-8928-45A0-A5FE-A372E943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Intersection Between State and Federal Policy and Service Delivery for Adults with Autism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Amy Westling, Director of Policy</a:t>
            </a:r>
          </a:p>
          <a:p>
            <a:r>
              <a:rPr lang="en-US" dirty="0" smtClean="0"/>
              <a:t>Association of Regional Center Agencies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Evolution of “Community”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First: Not in a state institution</a:t>
            </a:r>
          </a:p>
          <a:p>
            <a:r>
              <a:rPr lang="en-US" dirty="0" smtClean="0"/>
              <a:t>Then:“Homelike”</a:t>
            </a:r>
          </a:p>
          <a:p>
            <a:r>
              <a:rPr lang="en-US" dirty="0" smtClean="0"/>
              <a:t>Now: Services </a:t>
            </a:r>
            <a:r>
              <a:rPr lang="en-US" dirty="0" smtClean="0"/>
              <a:t>must be integrated in and support full access to the greater community</a:t>
            </a:r>
            <a:endParaRPr lang="en-US" dirty="0"/>
          </a:p>
        </p:txBody>
      </p:sp>
      <p:pic>
        <p:nvPicPr>
          <p:cNvPr id="5" name="Content Placeholder 8" descr="evolve-panoramic_137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962676"/>
            <a:ext cx="3886200" cy="1824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Americans with Disabilities Act (1990)</a:t>
            </a:r>
          </a:p>
          <a:p>
            <a:r>
              <a:rPr lang="en-US" dirty="0" smtClean="0"/>
              <a:t>U.S. Supreme Court Olmstead decision (1999)</a:t>
            </a:r>
          </a:p>
          <a:p>
            <a:r>
              <a:rPr lang="en-US" dirty="0" smtClean="0"/>
              <a:t>U.S. Department of Justice actions related to day services (post 2010)</a:t>
            </a:r>
          </a:p>
          <a:p>
            <a:endParaRPr lang="en-US" dirty="0"/>
          </a:p>
        </p:txBody>
      </p:sp>
      <p:pic>
        <p:nvPicPr>
          <p:cNvPr id="5" name="Content Placeholder 5" descr="roa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580194"/>
            <a:ext cx="3886200" cy="2589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Workforce Innovation and Opportunities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Clearly defines integration;</a:t>
            </a:r>
          </a:p>
          <a:p>
            <a:r>
              <a:rPr lang="en-US" dirty="0" smtClean="0"/>
              <a:t>Sets new requirements for the use of subminimum wage settings; and,</a:t>
            </a:r>
          </a:p>
          <a:p>
            <a:r>
              <a:rPr lang="en-US" dirty="0" smtClean="0"/>
              <a:t>Requires cooperation between education and Vocational Rehabilitation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" name="Content Placeholder 4" descr="what-is-watt-power-and-work-4-6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905000"/>
            <a:ext cx="5444260" cy="3063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Work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r>
              <a:rPr lang="en-US" dirty="0" smtClean="0"/>
              <a:t>Choices</a:t>
            </a:r>
          </a:p>
          <a:p>
            <a:r>
              <a:rPr lang="en-US" dirty="0" smtClean="0"/>
              <a:t>Networks</a:t>
            </a:r>
          </a:p>
          <a:p>
            <a:r>
              <a:rPr lang="en-US" dirty="0" smtClean="0"/>
              <a:t>Identity</a:t>
            </a:r>
          </a:p>
          <a:p>
            <a:r>
              <a:rPr lang="en-US" dirty="0" smtClean="0"/>
              <a:t>Structure</a:t>
            </a:r>
          </a:p>
          <a:p>
            <a:endParaRPr lang="en-US" dirty="0"/>
          </a:p>
        </p:txBody>
      </p:sp>
      <p:pic>
        <p:nvPicPr>
          <p:cNvPr id="5" name="Content Placeholder 4" descr="2016PosterEnglishFron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828800"/>
            <a:ext cx="3886200" cy="2502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California is and Where it is Headed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Challenges in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Startup Funds (2003)</a:t>
            </a:r>
          </a:p>
          <a:p>
            <a:r>
              <a:rPr lang="en-US" dirty="0" smtClean="0"/>
              <a:t>Median Rates (2008)</a:t>
            </a:r>
          </a:p>
          <a:p>
            <a:r>
              <a:rPr lang="en-US" dirty="0" smtClean="0"/>
              <a:t>Respite Cap/Suspended Services (2009)</a:t>
            </a:r>
          </a:p>
          <a:p>
            <a:r>
              <a:rPr lang="en-US" dirty="0" smtClean="0"/>
              <a:t>Closing Programs/Homes</a:t>
            </a:r>
          </a:p>
          <a:p>
            <a:r>
              <a:rPr lang="en-US" dirty="0" smtClean="0"/>
              <a:t>Unmet Needs</a:t>
            </a:r>
          </a:p>
          <a:p>
            <a:r>
              <a:rPr lang="en-US" dirty="0" smtClean="0"/>
              <a:t>Changing Populations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2661650"/>
            <a:ext cx="3886200" cy="24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HCBS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$15 million grant funding</a:t>
            </a:r>
          </a:p>
          <a:p>
            <a:r>
              <a:rPr lang="en-US" dirty="0" smtClean="0"/>
              <a:t>Program Evaluator positions at regional centers</a:t>
            </a:r>
          </a:p>
          <a:p>
            <a:r>
              <a:rPr lang="en-US" dirty="0" smtClean="0"/>
              <a:t>Increased residential rates for smaller homes</a:t>
            </a:r>
          </a:p>
          <a:p>
            <a:endParaRPr lang="en-US" dirty="0"/>
          </a:p>
        </p:txBody>
      </p:sp>
      <p:pic>
        <p:nvPicPr>
          <p:cNvPr id="5" name="Content Placeholder 4" descr="OIG-HCB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11787" y="1762558"/>
            <a:ext cx="3503613" cy="3479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Self-Determination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services must be HCBS compliant</a:t>
            </a:r>
          </a:p>
          <a:p>
            <a:r>
              <a:rPr lang="en-US" dirty="0" smtClean="0"/>
              <a:t>Plan to submit revised Waiver application soon</a:t>
            </a:r>
          </a:p>
          <a:p>
            <a:r>
              <a:rPr lang="en-US" dirty="0" smtClean="0"/>
              <a:t>Opportunities to access flexible services, including suspended services and more respite</a:t>
            </a:r>
          </a:p>
          <a:p>
            <a:endParaRPr lang="en-US" dirty="0"/>
          </a:p>
        </p:txBody>
      </p:sp>
      <p:pic>
        <p:nvPicPr>
          <p:cNvPr id="5" name="Content Placeholder 4" descr="b2d4b5986a752d13ae224297d6dedd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133600"/>
            <a:ext cx="3170238" cy="3170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Employment in </a:t>
            </a:r>
            <a:r>
              <a:rPr lang="en-US" dirty="0" smtClean="0"/>
              <a:t>California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supported employment rates;</a:t>
            </a:r>
          </a:p>
          <a:p>
            <a:r>
              <a:rPr lang="en-US" dirty="0" smtClean="0"/>
              <a:t>Paid internships;</a:t>
            </a:r>
          </a:p>
          <a:p>
            <a:r>
              <a:rPr lang="en-US" dirty="0" smtClean="0"/>
              <a:t>Larger provider incentive payments;</a:t>
            </a:r>
          </a:p>
          <a:p>
            <a:r>
              <a:rPr lang="en-US" dirty="0" smtClean="0"/>
              <a:t>HCBS transformation funds; and,</a:t>
            </a:r>
          </a:p>
          <a:p>
            <a:r>
              <a:rPr lang="en-US" dirty="0" smtClean="0"/>
              <a:t>California Competitive Integrated Employment (CIE): Blueprint for Change.</a:t>
            </a:r>
          </a:p>
          <a:p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676400"/>
            <a:ext cx="3886200" cy="381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to Get Involved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We’ll Discuss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California’s service system</a:t>
            </a:r>
          </a:p>
          <a:p>
            <a:r>
              <a:rPr lang="en-US" dirty="0" smtClean="0"/>
              <a:t>Federal expectations for services</a:t>
            </a:r>
          </a:p>
          <a:p>
            <a:r>
              <a:rPr lang="en-US" dirty="0" smtClean="0"/>
              <a:t>How California is dealing with federal rules</a:t>
            </a:r>
          </a:p>
          <a:p>
            <a:r>
              <a:rPr lang="en-US" dirty="0" smtClean="0"/>
              <a:t>Opportunities to get involved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Budget Process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661650"/>
            <a:ext cx="3886200" cy="24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45050" y="2661650"/>
            <a:ext cx="3886200" cy="24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HCBS Comments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2835" y="1600200"/>
            <a:ext cx="71932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HCBS Statewide Transition Plan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2835" y="1600200"/>
            <a:ext cx="71932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for Change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835" y="1600200"/>
            <a:ext cx="71932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Self-Determination Program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2835" y="1600200"/>
            <a:ext cx="71932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 Medicaid Waiver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2835" y="1600200"/>
            <a:ext cx="71932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-An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California’s Developmental Services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History of Services in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1966 - Pilot regional centers</a:t>
            </a:r>
          </a:p>
          <a:p>
            <a:r>
              <a:rPr lang="en-US" dirty="0" smtClean="0"/>
              <a:t>1969 - Statewide expansion</a:t>
            </a:r>
          </a:p>
          <a:p>
            <a:r>
              <a:rPr lang="en-US" dirty="0" smtClean="0"/>
              <a:t>1973 - Addition of autism</a:t>
            </a:r>
          </a:p>
          <a:p>
            <a:r>
              <a:rPr lang="en-US" dirty="0" smtClean="0"/>
              <a:t>1983 - Federal funding begins to flow</a:t>
            </a:r>
          </a:p>
          <a:p>
            <a:r>
              <a:rPr lang="en-US" dirty="0" smtClean="0"/>
              <a:t>1985 - ARC v. DDS decision</a:t>
            </a:r>
          </a:p>
        </p:txBody>
      </p:sp>
      <p:pic>
        <p:nvPicPr>
          <p:cNvPr id="5" name="Content Placeholder 4" descr="3074498_ori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753491"/>
            <a:ext cx="3886200" cy="2243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Total community-based budget: $6.1 billion</a:t>
            </a:r>
          </a:p>
          <a:p>
            <a:r>
              <a:rPr lang="en-US" dirty="0" smtClean="0"/>
              <a:t>Total federal reimbursement: $2.5 billion</a:t>
            </a:r>
          </a:p>
          <a:p>
            <a:r>
              <a:rPr lang="en-US" dirty="0" smtClean="0"/>
              <a:t>Federal share: 40%</a:t>
            </a:r>
          </a:p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Expectations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Medicaid Waiver?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Allows federal funding to keep people out of institutions and in the community. </a:t>
            </a:r>
          </a:p>
          <a:p>
            <a:r>
              <a:rPr lang="en-US" dirty="0" smtClean="0"/>
              <a:t>Must show that people qualify for institutional care, but aren’t using it.</a:t>
            </a:r>
            <a:endParaRPr lang="en-US" dirty="0"/>
          </a:p>
        </p:txBody>
      </p:sp>
      <p:pic>
        <p:nvPicPr>
          <p:cNvPr id="7" name="Content Placeholder 6" descr="choic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931988"/>
            <a:ext cx="38862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CMS HCBS Final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Conflict-Free Case Management</a:t>
            </a:r>
          </a:p>
          <a:p>
            <a:r>
              <a:rPr lang="en-US" dirty="0" smtClean="0"/>
              <a:t>Person-Centered Planning</a:t>
            </a:r>
          </a:p>
          <a:p>
            <a:r>
              <a:rPr lang="en-US" dirty="0" smtClean="0"/>
              <a:t>Settings Rule</a:t>
            </a:r>
          </a:p>
          <a:p>
            <a:r>
              <a:rPr lang="en-US" dirty="0" smtClean="0"/>
              <a:t>Statewide Transition Plan</a:t>
            </a:r>
          </a:p>
          <a:p>
            <a:endParaRPr lang="en-US" dirty="0"/>
          </a:p>
        </p:txBody>
      </p:sp>
      <p:pic>
        <p:nvPicPr>
          <p:cNvPr id="5" name="Content Placeholder 4" descr="rul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057400"/>
            <a:ext cx="3886200" cy="2396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Person-Centered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</a:t>
            </a:r>
            <a:r>
              <a:rPr lang="en-US" dirty="0" smtClean="0"/>
              <a:t>person-centered service plan must reflect the services and supports that are important </a:t>
            </a:r>
            <a:r>
              <a:rPr lang="en-US" u="sng" dirty="0" smtClean="0"/>
              <a:t>for</a:t>
            </a:r>
            <a:r>
              <a:rPr lang="en-US" dirty="0" smtClean="0"/>
              <a:t> the </a:t>
            </a:r>
            <a:r>
              <a:rPr lang="en-US" dirty="0" smtClean="0"/>
              <a:t>individual…as </a:t>
            </a:r>
            <a:r>
              <a:rPr lang="en-US" dirty="0" smtClean="0"/>
              <a:t>well as what is important </a:t>
            </a:r>
            <a:r>
              <a:rPr lang="en-US" u="sng" dirty="0" smtClean="0"/>
              <a:t>to</a:t>
            </a:r>
            <a:r>
              <a:rPr lang="en-US" dirty="0" smtClean="0"/>
              <a:t> the </a:t>
            </a:r>
            <a:r>
              <a:rPr lang="en-US" dirty="0" smtClean="0"/>
              <a:t>individual...”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alanc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133600"/>
            <a:ext cx="3886200" cy="258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976</TotalTime>
  <Words>434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The Intersection Between State and Federal Policy and Service Delivery for Adults with Autism </vt:lpstr>
      <vt:lpstr>Today We’ll Discuss</vt:lpstr>
      <vt:lpstr>California’s Developmental Services System</vt:lpstr>
      <vt:lpstr>A Brief History of Services in California</vt:lpstr>
      <vt:lpstr>Current Funding</vt:lpstr>
      <vt:lpstr>Federal Expectations</vt:lpstr>
      <vt:lpstr>What is the Medicaid Waiver?</vt:lpstr>
      <vt:lpstr>2014 CMS HCBS Final Rule</vt:lpstr>
      <vt:lpstr>Person-Centered Planning</vt:lpstr>
      <vt:lpstr>The Evolution of “Community”</vt:lpstr>
      <vt:lpstr>How Did We Get Here?</vt:lpstr>
      <vt:lpstr>Workforce Innovation and Opportunities Act</vt:lpstr>
      <vt:lpstr>What Does Work Mean?</vt:lpstr>
      <vt:lpstr>Where California is and Where it is Headed</vt:lpstr>
      <vt:lpstr>Current Challenges in the State</vt:lpstr>
      <vt:lpstr>HCBS Compliance</vt:lpstr>
      <vt:lpstr>Self-Determination Program</vt:lpstr>
      <vt:lpstr>Increasing Employment in California</vt:lpstr>
      <vt:lpstr>Opportunities to Get Involved</vt:lpstr>
      <vt:lpstr>California Budget Process</vt:lpstr>
      <vt:lpstr>Federal HCBS Comments</vt:lpstr>
      <vt:lpstr>HCBS Statewide Transition Plan</vt:lpstr>
      <vt:lpstr>Blueprint for Change</vt:lpstr>
      <vt:lpstr>Self-Determination Program</vt:lpstr>
      <vt:lpstr>DD Medicaid Waiver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Intersection Between State and Federal Policy and Service Delivery for Adults with Autism</dc:title>
  <dc:creator>awestling</dc:creator>
  <cp:lastModifiedBy>awestling</cp:lastModifiedBy>
  <cp:revision>83</cp:revision>
  <dcterms:created xsi:type="dcterms:W3CDTF">2016-11-15T16:43:16Z</dcterms:created>
  <dcterms:modified xsi:type="dcterms:W3CDTF">2016-11-17T00:25:36Z</dcterms:modified>
</cp:coreProperties>
</file>