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A21306-7CA2-4BD6-8E93-2A01AE0877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21D2F9-2A34-4336-AC9A-8186E718B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379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01C095-47A6-4EEB-9687-A268074B4E26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8B1B15-1E48-4474-A795-5235F7FAA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8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0F2DBC-C8A2-4E1C-8350-7ABF499E47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3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1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6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9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6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4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8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AE42-2AED-4FDB-8583-79455A86102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A6C0-008A-40E3-A11F-0990FD86A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6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dp@dds.ca.gov" TargetMode="External"/><Relationship Id="rId2" Type="http://schemas.openxmlformats.org/officeDocument/2006/relationships/hyperlink" Target="http://www.dds.ca.gov/SDP/index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ginfo.ca.gov/pub/13-14/bill/sen/sb_0451-0500/sb_468_bill_20131009_chaptered.pdf" TargetMode="External"/><Relationship Id="rId5" Type="http://schemas.openxmlformats.org/officeDocument/2006/relationships/hyperlink" Target="http://www.centerforself-determination.com/" TargetMode="External"/><Relationship Id="rId4" Type="http://schemas.openxmlformats.org/officeDocument/2006/relationships/hyperlink" Target="http://www.disabilityrightsca.org/pubs/F0770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715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Self Determination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752600" y="5715000"/>
            <a:ext cx="5638800" cy="990600"/>
          </a:xfrm>
        </p:spPr>
        <p:txBody>
          <a:bodyPr>
            <a:normAutofit fontScale="92500"/>
          </a:bodyPr>
          <a:lstStyle/>
          <a:p>
            <a:pPr marL="63500" eaLnBrk="1" hangingPunct="1"/>
            <a:r>
              <a:rPr lang="en-US" b="1" dirty="0" smtClean="0"/>
              <a:t>Statewide Self Advocacy Network</a:t>
            </a:r>
          </a:p>
          <a:p>
            <a:pPr marL="63500" eaLnBrk="1" hangingPunct="1"/>
            <a:r>
              <a:rPr lang="en-US" sz="1600" dirty="0" smtClean="0"/>
              <a:t>Adapted from information by Regional Offices 10 &amp; 4.</a:t>
            </a:r>
          </a:p>
        </p:txBody>
      </p:sp>
      <p:pic>
        <p:nvPicPr>
          <p:cNvPr id="5124" name="Picture 3" descr="self determin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82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SCD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5" t="6107" r="4239" b="8397"/>
          <a:stretch>
            <a:fillRect/>
          </a:stretch>
        </p:blipFill>
        <p:spPr bwMode="auto">
          <a:xfrm>
            <a:off x="7891462" y="5867400"/>
            <a:ext cx="11763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5" descr="SS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9" t="6667" r="6032" b="6667"/>
          <a:stretch>
            <a:fillRect/>
          </a:stretch>
        </p:blipFill>
        <p:spPr bwMode="auto">
          <a:xfrm>
            <a:off x="0" y="5715000"/>
            <a:ext cx="1495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1"/>
          <p:cNvSpPr txBox="1">
            <a:spLocks noChangeArrowheads="1"/>
          </p:cNvSpPr>
          <p:nvPr/>
        </p:nvSpPr>
        <p:spPr bwMode="auto">
          <a:xfrm>
            <a:off x="8382000" y="6534150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1/29/15</a:t>
            </a:r>
          </a:p>
          <a:p>
            <a:pPr eaLnBrk="1" hangingPunct="1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524000"/>
            <a:ext cx="6176962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The Facilitator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Helps the person with their Person-Centered Plan.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Helps plan and maintain the individualized budget.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Helps the person develop a network of support and be part of their community.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Helps find providers, negotiates rates, hours of service, and working agreements, and makes sure providers live up to the agreements made.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Helps work out issues with providers.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Helps the person and those around him or her to honor and live by the principles of Self-Determination.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1500" b="1" i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 pay for the facilitator out of your budget. The individual or family members can facilitate plans. It’s up to the individual.</a:t>
            </a:r>
          </a:p>
          <a:p>
            <a:pPr marL="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32E0C-F34F-4F68-B081-B8F37C44C5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9050" y="0"/>
            <a:ext cx="8896350" cy="10668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latin typeface="Arial" charset="0"/>
                <a:cs typeface="Arial" charset="0"/>
              </a:rPr>
              <a:t>Traditional Services   vs.   Self Determination</a:t>
            </a:r>
            <a:r>
              <a:rPr lang="en-US" sz="3200" b="1" dirty="0" smtClean="0">
                <a:latin typeface="Arial" charset="0"/>
                <a:cs typeface="Arial" charset="0"/>
              </a:rPr>
              <a:t/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114800" cy="6019800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Person wants Awesome Therapy (AT).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Person has tried all programs offered and none meet needs. Person has letters from doctors to back up request for AT.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Service coordinator says AT isn’t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vendored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and takes request to “committee.” 3 weeks later person gets a denial letter saying AT isn’t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vendored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is too expensive, and person doesn’t need AT anyway.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Person appeals denial and could wait up to 50 days for a decision - and might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lose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838200"/>
            <a:ext cx="4572000" cy="6019800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Person wants AT.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Person makes sure there’s enough money in budget to pay for AT.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Person talks with AT and comes to an agreement about hours &amp; rate.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Person gives hours &amp; rate info to FMS who makes sure AT has required certification and that staff don’t have criminal records.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Person starts receiving AT.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Whole process takes a few days.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dirty="0" smtClean="0"/>
          </a:p>
          <a:p>
            <a:pPr marL="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199DB-7779-4931-83BB-32766459D9A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4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in and the </a:t>
            </a:r>
            <a:r>
              <a:rPr lang="en-US" dirty="0" smtClean="0"/>
              <a:t>status of the </a:t>
            </a:r>
            <a:r>
              <a:rPr lang="en-US" dirty="0" smtClean="0"/>
              <a:t>Wavier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7E19A-8DC7-4423-B448-BF9692F1B5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457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544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-19050" y="19050"/>
            <a:ext cx="916305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If wanting Self Determination…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Have Self Determination included in your IPP. If a list exist at the regional center, get on it.  Send an email to DDS to get on their list.  Having Self Determination in your IPP or name on a list, it won’t guarantee that you will get it as soon as it’s available. But it could improve your chances.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kern="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Learn as much as you can about Self Determination. Attend trainings. Read about Self Determination.  Be aware of waiver status and roll out date.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500" kern="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kern="0" dirty="0" smtClean="0">
                <a:latin typeface="Arial" pitchFamily="34" charset="0"/>
                <a:cs typeface="Arial" pitchFamily="34" charset="0"/>
              </a:rPr>
              <a:t>Share what you learn about Self Determination with others who might be interested.</a:t>
            </a:r>
          </a:p>
          <a:p>
            <a:pPr marL="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75FCC-C4C2-4924-B27D-DB53D90F90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For More Information…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Department of Developmental Services: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http://www.dds.ca.gov/SDP/index.cfm</a:t>
            </a:r>
            <a:endParaRPr lang="en-US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You can sign up for email updates about self determination If you want to be notified when updates are made, please email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sdp@dds.ca.gov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ask to be included on the notification list.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1900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Disability Rights California SD Publication: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www.disabilityrightsca.org/pubs/F07701.pdf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Center for Self-Determination: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http://www.centerforself-determination.com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/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Senate Bill 468: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6"/>
              </a:rPr>
              <a:t>http://www.leginfo.ca.gov/pub/13-14/bill/sen/sb_0451-0500/sb_468_bill_20131009_chaptered.pdf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08105-DA4B-4E43-A51A-3B1C2A64A86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People with disabilities should have ultimate authority to decide how money designated to support them should be spent.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3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4343400" cy="668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958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572000" y="342900"/>
            <a:ext cx="0" cy="6248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05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How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amount of your Individual Budget (IB) is based on how much regional center spent on your services over the last 12 months.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Your budget pays for FMS and Facilitator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 the help of people you trust, you develop a Person-Centered Plan (PCP) that reflects your vision in the different areas of your life and set goals.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Based on the PCP an IPP that identifies the goals and the budget for the services to be purchased.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DDS funds are not to replace SSI/SSA  benefits nor pay for housing or cost of living.  Rather it is to fund the services and supports to live independently in the community while remaining healthy and safe.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EB965-B9F4-4ED3-8801-7ECD71F1709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1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dirty="0" smtClean="0">
                <a:latin typeface="Arial" charset="0"/>
                <a:cs typeface="Arial" charset="0"/>
              </a:rPr>
              <a:t>The Five Principles of Self Determination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2388870" lvl="8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Freedom </a:t>
            </a:r>
          </a:p>
          <a:p>
            <a:pPr marL="2388870" lvl="8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Authority </a:t>
            </a:r>
          </a:p>
          <a:p>
            <a:pPr marL="2388870" lvl="8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Support </a:t>
            </a:r>
          </a:p>
          <a:p>
            <a:pPr marL="2388870" lvl="8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Responsibility</a:t>
            </a:r>
          </a:p>
          <a:p>
            <a:pPr marL="2388870" lvl="8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Confirmation</a:t>
            </a:r>
          </a:p>
          <a:p>
            <a:pPr marL="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0CA9C-8E9D-4439-9C09-4F678A0416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b="1" smtClean="0">
                <a:latin typeface="Arial" charset="0"/>
                <a:cs typeface="Arial" charset="0"/>
              </a:rPr>
              <a:t>The Five Principles of Self Determination</a:t>
            </a:r>
            <a:endParaRPr lang="en-US" sz="32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eaLnBrk="1" hangingPunct="1">
              <a:buFont typeface="Georgia" pitchFamily="18" charset="0"/>
              <a:buNone/>
            </a:pPr>
            <a:endParaRPr lang="en-US" dirty="0" smtClean="0"/>
          </a:p>
          <a:p>
            <a:pPr marL="0" eaLnBrk="1" hangingPunct="1">
              <a:buFont typeface="Georgia" pitchFamily="18" charset="0"/>
              <a:buNone/>
            </a:pPr>
            <a:endParaRPr lang="en-US" dirty="0" smtClean="0"/>
          </a:p>
          <a:p>
            <a:pPr marL="0" eaLnBrk="1" hangingPunct="1">
              <a:buFont typeface="Georgia" pitchFamily="18" charset="0"/>
              <a:buNone/>
            </a:pPr>
            <a:endParaRPr lang="en-US" b="1" u="sng" dirty="0" smtClean="0">
              <a:latin typeface="Arial" charset="0"/>
              <a:cs typeface="Arial" charset="0"/>
            </a:endParaRPr>
          </a:p>
          <a:p>
            <a:pPr marL="0" eaLnBrk="1" hangingPunct="1">
              <a:buFont typeface="Georgia" pitchFamily="18" charset="0"/>
              <a:buNone/>
            </a:pPr>
            <a:endParaRPr lang="en-US" b="1" u="sng" dirty="0" smtClean="0">
              <a:latin typeface="Arial" charset="0"/>
              <a:cs typeface="Arial" charset="0"/>
            </a:endParaRPr>
          </a:p>
          <a:p>
            <a:pPr marL="0" eaLnBrk="1" hangingPunct="1">
              <a:buFont typeface="Georgia" pitchFamily="18" charset="0"/>
              <a:buNone/>
            </a:pPr>
            <a:endParaRPr lang="en-US" b="1" u="sng" dirty="0" smtClean="0">
              <a:latin typeface="Arial" charset="0"/>
              <a:cs typeface="Arial" charset="0"/>
            </a:endParaRPr>
          </a:p>
          <a:p>
            <a:pPr marL="0" eaLnBrk="1" hangingPunct="1">
              <a:buFont typeface="Georgia" pitchFamily="18" charset="0"/>
              <a:buNone/>
            </a:pPr>
            <a:endParaRPr lang="en-US" b="1" u="sng" dirty="0" smtClean="0">
              <a:latin typeface="Arial" charset="0"/>
              <a:cs typeface="Arial" charset="0"/>
            </a:endParaRPr>
          </a:p>
          <a:p>
            <a:pPr marL="0" eaLnBrk="1" hangingPunct="1">
              <a:buFont typeface="Georgia" pitchFamily="18" charset="0"/>
              <a:buNone/>
            </a:pPr>
            <a:r>
              <a:rPr lang="en-US" b="1" u="sng" dirty="0" smtClean="0">
                <a:latin typeface="Arial" charset="0"/>
                <a:cs typeface="Arial" charset="0"/>
              </a:rPr>
              <a:t>Responsibility</a:t>
            </a:r>
            <a:r>
              <a:rPr lang="en-US" dirty="0" smtClean="0">
                <a:latin typeface="Arial" charset="0"/>
                <a:cs typeface="Arial" charset="0"/>
              </a:rPr>
              <a:t>: for the wise use of public money, and recognizing the contributions you can make to your community.</a:t>
            </a:r>
            <a:endParaRPr lang="en-US" dirty="0" smtClean="0"/>
          </a:p>
        </p:txBody>
      </p:sp>
      <p:pic>
        <p:nvPicPr>
          <p:cNvPr id="19460" name="irc_mi" descr="http://aaagnostica.org/wp-content/uploads/2011/07/Responsibility-Pled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946775" cy="2378075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C3038-C751-4E18-A19C-61A376A2F5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" y="19050"/>
            <a:ext cx="8534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Who Can Get Self Determination?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Anyone who receives services from a regional center is eligible for Self Determination services, except for people who live in a licensed, long-term health facility such as a developmental center or an Intermediate Care Facility.  If you are in the process of moving into the community, then you ARE eligible for self determination services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chemeClr val="accent3"/>
              </a:buClr>
              <a:defRPr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receive Self Determination, you must attend a required Self Determination orientation, receive training on how Self Determination works, and agree to work with a Fiscal Management Service.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9B7E2-911D-437F-8EC3-3225EE3AC4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9050" y="0"/>
            <a:ext cx="912495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Who is Involved?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Individual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the leader.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u="sng" dirty="0">
                <a:latin typeface="Arial" pitchFamily="34" charset="0"/>
                <a:cs typeface="Arial" pitchFamily="34" charset="0"/>
              </a:rPr>
              <a:t>circle of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support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your </a:t>
            </a:r>
            <a:r>
              <a:rPr lang="en-US" dirty="0">
                <a:latin typeface="Arial" pitchFamily="34" charset="0"/>
                <a:cs typeface="Arial" pitchFamily="34" charset="0"/>
              </a:rPr>
              <a:t>friends, family, paid supports,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etc.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Facilitator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if you want one, assist with developing and implementing the self determined plan and services.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Fiscal Manager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handles the money,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vendored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 regional center.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Regional Center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Service Coordinator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new role.  Oversee, monitor plan, revise if needed.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02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Financial Management Service (FMS)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You must use a FMS to be in Self Determination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Receives funds from regional center that are allocated in the person’s budge.  Funds are placed in an account.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Makes payments to service providers,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vendored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non-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vendored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Keeps track of services provided and back up documentation.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Maintains financial records.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Can be the employer of record.  Takes care of taxes, workers’ compensation, liability insurance, and makes sure all provider legal requirements are met (i.e. licenses and certification).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Reports on expenditures to regional center. 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The FMS does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make decisions about how your money is spent.</a:t>
            </a:r>
          </a:p>
          <a:p>
            <a:pPr marL="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147A0-2428-4D04-A3C4-A76B969B81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897</Words>
  <Application>Microsoft Office PowerPoint</Application>
  <PresentationFormat>On-screen Show (4:3)</PresentationFormat>
  <Paragraphs>126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Self Determination</vt:lpstr>
      <vt:lpstr>The Idea</vt:lpstr>
      <vt:lpstr>PowerPoint Presentation</vt:lpstr>
      <vt:lpstr>How It Works</vt:lpstr>
      <vt:lpstr>The Five Principles of Self Determination</vt:lpstr>
      <vt:lpstr>The Five Principles of Self Determination</vt:lpstr>
      <vt:lpstr>Who Can Get Self Determination?</vt:lpstr>
      <vt:lpstr>Who is Involved?</vt:lpstr>
      <vt:lpstr>Financial Management Service (FMS)</vt:lpstr>
      <vt:lpstr>The Facilitator</vt:lpstr>
      <vt:lpstr>Traditional Services   vs.   Self Determination </vt:lpstr>
      <vt:lpstr>Phase in and the status of the Wavier</vt:lpstr>
      <vt:lpstr>If wanting Self Determination…</vt:lpstr>
      <vt:lpstr>For More Information…</vt:lpstr>
    </vt:vector>
  </TitlesOfParts>
  <Company>CDSS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ISDAdmin</dc:creator>
  <cp:lastModifiedBy>ISDAdmin</cp:lastModifiedBy>
  <cp:revision>15</cp:revision>
  <cp:lastPrinted>2016-11-15T22:46:15Z</cp:lastPrinted>
  <dcterms:created xsi:type="dcterms:W3CDTF">2016-11-15T22:09:43Z</dcterms:created>
  <dcterms:modified xsi:type="dcterms:W3CDTF">2016-11-15T23:47:29Z</dcterms:modified>
</cp:coreProperties>
</file>