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258" r:id="rId3"/>
    <p:sldId id="259" r:id="rId4"/>
    <p:sldId id="279" r:id="rId5"/>
    <p:sldId id="261" r:id="rId6"/>
    <p:sldId id="262" r:id="rId7"/>
    <p:sldId id="263" r:id="rId8"/>
    <p:sldId id="264" r:id="rId9"/>
    <p:sldId id="265" r:id="rId10"/>
    <p:sldId id="278" r:id="rId11"/>
    <p:sldId id="267" r:id="rId12"/>
    <p:sldId id="268" r:id="rId13"/>
    <p:sldId id="269" r:id="rId14"/>
    <p:sldId id="270" r:id="rId15"/>
    <p:sldId id="273" r:id="rId16"/>
    <p:sldId id="274" r:id="rId17"/>
    <p:sldId id="277" r:id="rId18"/>
    <p:sldId id="275" r:id="rId19"/>
    <p:sldId id="271" r:id="rId20"/>
    <p:sldId id="272"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2" autoAdjust="0"/>
    <p:restoredTop sz="94692" autoAdjust="0"/>
  </p:normalViewPr>
  <p:slideViewPr>
    <p:cSldViewPr snapToGrid="0" snapToObjects="1">
      <p:cViewPr varScale="1">
        <p:scale>
          <a:sx n="78" d="100"/>
          <a:sy n="78" d="100"/>
        </p:scale>
        <p:origin x="-1408" y="-104"/>
      </p:cViewPr>
      <p:guideLst>
        <p:guide orient="horz" pos="2160"/>
        <p:guide pos="2880"/>
      </p:guideLst>
    </p:cSldViewPr>
  </p:slideViewPr>
  <p:outlineViewPr>
    <p:cViewPr>
      <p:scale>
        <a:sx n="33" d="100"/>
        <a:sy n="33" d="100"/>
      </p:scale>
      <p:origin x="0" y="1081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D9454F-B918-C049-AB64-96247095FEC9}" type="datetimeFigureOut">
              <a:rPr lang="en-US" smtClean="0"/>
              <a:t>11/15/16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21EFE-18C8-CE4A-8382-1C0339685CF7}" type="slidenum">
              <a:rPr lang="en-US" smtClean="0"/>
              <a:t>‹#›</a:t>
            </a:fld>
            <a:endParaRPr lang="en-US"/>
          </a:p>
        </p:txBody>
      </p:sp>
    </p:spTree>
    <p:extLst>
      <p:ext uri="{BB962C8B-B14F-4D97-AF65-F5344CB8AC3E}">
        <p14:creationId xmlns:p14="http://schemas.microsoft.com/office/powerpoint/2010/main" val="6970974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921EFE-18C8-CE4A-8382-1C0339685CF7}" type="slidenum">
              <a:rPr lang="en-US" smtClean="0"/>
              <a:t>4</a:t>
            </a:fld>
            <a:endParaRPr lang="en-US"/>
          </a:p>
        </p:txBody>
      </p:sp>
    </p:spTree>
    <p:extLst>
      <p:ext uri="{BB962C8B-B14F-4D97-AF65-F5344CB8AC3E}">
        <p14:creationId xmlns:p14="http://schemas.microsoft.com/office/powerpoint/2010/main" val="2888094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9D41BC-7177-9449-8124-11E77E86E22E}" type="datetimeFigureOut">
              <a:rPr lang="en-US" smtClean="0"/>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2263729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D41BC-7177-9449-8124-11E77E86E22E}" type="datetimeFigureOut">
              <a:rPr lang="en-US" smtClean="0"/>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407418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D41BC-7177-9449-8124-11E77E86E22E}" type="datetimeFigureOut">
              <a:rPr lang="en-US" smtClean="0"/>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1354684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D41BC-7177-9449-8124-11E77E86E22E}" type="datetimeFigureOut">
              <a:rPr lang="en-US" smtClean="0"/>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216716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D41BC-7177-9449-8124-11E77E86E22E}" type="datetimeFigureOut">
              <a:rPr lang="en-US" smtClean="0"/>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4206452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9D41BC-7177-9449-8124-11E77E86E22E}" type="datetimeFigureOut">
              <a:rPr lang="en-US" smtClean="0"/>
              <a:t>11/15/16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370100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9D41BC-7177-9449-8124-11E77E86E22E}" type="datetimeFigureOut">
              <a:rPr lang="en-US" smtClean="0"/>
              <a:t>11/15/16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157724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9D41BC-7177-9449-8124-11E77E86E22E}" type="datetimeFigureOut">
              <a:rPr lang="en-US" smtClean="0"/>
              <a:t>11/15/16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132884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D41BC-7177-9449-8124-11E77E86E22E}" type="datetimeFigureOut">
              <a:rPr lang="en-US" smtClean="0"/>
              <a:t>11/15/16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56845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D41BC-7177-9449-8124-11E77E86E22E}" type="datetimeFigureOut">
              <a:rPr lang="en-US" smtClean="0"/>
              <a:t>11/15/16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363328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D41BC-7177-9449-8124-11E77E86E22E}" type="datetimeFigureOut">
              <a:rPr lang="en-US" smtClean="0"/>
              <a:t>11/15/16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61AEC-15B4-024D-9D48-8BCD658FB3E4}" type="slidenum">
              <a:rPr lang="en-US" smtClean="0"/>
              <a:t>‹#›</a:t>
            </a:fld>
            <a:endParaRPr lang="en-US"/>
          </a:p>
        </p:txBody>
      </p:sp>
    </p:spTree>
    <p:extLst>
      <p:ext uri="{BB962C8B-B14F-4D97-AF65-F5344CB8AC3E}">
        <p14:creationId xmlns:p14="http://schemas.microsoft.com/office/powerpoint/2010/main" val="23549446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D41BC-7177-9449-8124-11E77E86E22E}" type="datetimeFigureOut">
              <a:rPr lang="en-US" smtClean="0"/>
              <a:t>11/15/16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61AEC-15B4-024D-9D48-8BCD658FB3E4}" type="slidenum">
              <a:rPr lang="en-US" smtClean="0"/>
              <a:t>‹#›</a:t>
            </a:fld>
            <a:endParaRPr lang="en-US"/>
          </a:p>
        </p:txBody>
      </p:sp>
    </p:spTree>
    <p:extLst>
      <p:ext uri="{BB962C8B-B14F-4D97-AF65-F5344CB8AC3E}">
        <p14:creationId xmlns:p14="http://schemas.microsoft.com/office/powerpoint/2010/main" val="929742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914400"/>
            <a:ext cx="7772400" cy="1470025"/>
          </a:xfrm>
        </p:spPr>
        <p:txBody>
          <a:bodyPr>
            <a:normAutofit fontScale="90000"/>
          </a:bodyPr>
          <a:lstStyle/>
          <a:p>
            <a:r>
              <a:rPr lang="en-US" sz="4000" dirty="0"/>
              <a:t>Executive Functions in Daily Life</a:t>
            </a:r>
            <a:br>
              <a:rPr lang="en-US" sz="4000" dirty="0"/>
            </a:br>
            <a:r>
              <a:rPr lang="en-US" sz="4000" dirty="0" smtClean="0"/>
              <a:t/>
            </a:r>
            <a:br>
              <a:rPr lang="en-US" sz="4000" dirty="0" smtClean="0"/>
            </a:br>
            <a:r>
              <a:rPr lang="en-US" sz="4000" dirty="0" smtClean="0"/>
              <a:t>Living Independently</a:t>
            </a:r>
            <a:endParaRPr lang="en-US" sz="4000" dirty="0"/>
          </a:p>
        </p:txBody>
      </p:sp>
      <p:sp>
        <p:nvSpPr>
          <p:cNvPr id="2051" name="Rectangle 3"/>
          <p:cNvSpPr>
            <a:spLocks noGrp="1" noChangeArrowheads="1"/>
          </p:cNvSpPr>
          <p:nvPr>
            <p:ph type="subTitle" idx="1"/>
          </p:nvPr>
        </p:nvSpPr>
        <p:spPr>
          <a:xfrm>
            <a:off x="1143000" y="3124200"/>
            <a:ext cx="6400800" cy="1752600"/>
          </a:xfrm>
        </p:spPr>
        <p:txBody>
          <a:bodyPr>
            <a:normAutofit fontScale="92500"/>
          </a:bodyPr>
          <a:lstStyle/>
          <a:p>
            <a:pPr>
              <a:lnSpc>
                <a:spcPct val="80000"/>
              </a:lnSpc>
            </a:pPr>
            <a:r>
              <a:rPr lang="en-US" sz="3600" dirty="0"/>
              <a:t>Nancy Perry, Ph.D</a:t>
            </a:r>
            <a:r>
              <a:rPr lang="en-US" sz="3600" dirty="0" smtClean="0"/>
              <a:t>.</a:t>
            </a:r>
          </a:p>
          <a:p>
            <a:pPr>
              <a:lnSpc>
                <a:spcPct val="80000"/>
              </a:lnSpc>
            </a:pPr>
            <a:r>
              <a:rPr lang="en-US" sz="3600" dirty="0" smtClean="0"/>
              <a:t>Autism Spectrum Advocate</a:t>
            </a:r>
          </a:p>
          <a:p>
            <a:pPr>
              <a:lnSpc>
                <a:spcPct val="80000"/>
              </a:lnSpc>
            </a:pPr>
            <a:r>
              <a:rPr lang="en-US" sz="3600" dirty="0" smtClean="0"/>
              <a:t>Email: </a:t>
            </a:r>
            <a:r>
              <a:rPr lang="en-US" sz="3600" dirty="0" err="1" smtClean="0"/>
              <a:t>drnancyperry@sbcglobal.net</a:t>
            </a:r>
            <a:endParaRPr lang="en-US" sz="3600" dirty="0"/>
          </a:p>
          <a:p>
            <a:pPr>
              <a:lnSpc>
                <a:spcPct val="80000"/>
              </a:lnSpc>
            </a:pPr>
            <a:endParaRPr lang="en-US" sz="3600" dirty="0"/>
          </a:p>
        </p:txBody>
      </p:sp>
      <p:sp>
        <p:nvSpPr>
          <p:cNvPr id="2" name="TextBox 1"/>
          <p:cNvSpPr txBox="1"/>
          <p:nvPr/>
        </p:nvSpPr>
        <p:spPr>
          <a:xfrm>
            <a:off x="10041467" y="4131733"/>
            <a:ext cx="184666" cy="769441"/>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3678563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Attention and concentration</a:t>
            </a:r>
          </a:p>
        </p:txBody>
      </p:sp>
      <p:sp>
        <p:nvSpPr>
          <p:cNvPr id="16387" name="Rectangle 3"/>
          <p:cNvSpPr>
            <a:spLocks noGrp="1" noChangeArrowheads="1"/>
          </p:cNvSpPr>
          <p:nvPr>
            <p:ph type="body" idx="1"/>
          </p:nvPr>
        </p:nvSpPr>
        <p:spPr/>
        <p:txBody>
          <a:bodyPr/>
          <a:lstStyle/>
          <a:p>
            <a:pPr>
              <a:buFontTx/>
              <a:buNone/>
            </a:pPr>
            <a:r>
              <a:rPr lang="en-US" sz="3600" dirty="0" smtClean="0"/>
              <a:t>   Attention </a:t>
            </a:r>
            <a:r>
              <a:rPr lang="en-US" sz="3600" dirty="0"/>
              <a:t>and concentration must be directed, both consciously and unconsciously in normal functioning. An individual who cannot control the direction, intensity, and ability to divide attention can appear to have personality problems, as well as </a:t>
            </a:r>
            <a:r>
              <a:rPr lang="en-US" sz="3600" dirty="0" err="1"/>
              <a:t>organicity</a:t>
            </a:r>
            <a:r>
              <a:rPr lang="en-US" sz="3600" dirty="0"/>
              <a:t>.</a:t>
            </a:r>
            <a:endParaRPr lang="en-US" dirty="0"/>
          </a:p>
        </p:txBody>
      </p:sp>
    </p:spTree>
    <p:extLst>
      <p:ext uri="{BB962C8B-B14F-4D97-AF65-F5344CB8AC3E}">
        <p14:creationId xmlns:p14="http://schemas.microsoft.com/office/powerpoint/2010/main" val="29697798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Working memory</a:t>
            </a:r>
          </a:p>
        </p:txBody>
      </p:sp>
      <p:sp>
        <p:nvSpPr>
          <p:cNvPr id="17411" name="Rectangle 3"/>
          <p:cNvSpPr>
            <a:spLocks noGrp="1" noChangeArrowheads="1"/>
          </p:cNvSpPr>
          <p:nvPr>
            <p:ph type="body" idx="1"/>
          </p:nvPr>
        </p:nvSpPr>
        <p:spPr/>
        <p:txBody>
          <a:bodyPr/>
          <a:lstStyle/>
          <a:p>
            <a:pPr>
              <a:buFontTx/>
              <a:buNone/>
            </a:pPr>
            <a:r>
              <a:rPr lang="en-US" dirty="0" smtClean="0"/>
              <a:t>    Problems </a:t>
            </a:r>
            <a:r>
              <a:rPr lang="en-US" dirty="0"/>
              <a:t>with working memory exist in connection with impaired ability to control </a:t>
            </a:r>
            <a:r>
              <a:rPr lang="en-US" dirty="0" smtClean="0"/>
              <a:t>one</a:t>
            </a:r>
            <a:r>
              <a:rPr lang="en-US" dirty="0" smtClean="0">
                <a:latin typeface="Arial"/>
              </a:rPr>
              <a:t>’</a:t>
            </a:r>
            <a:r>
              <a:rPr lang="en-US" dirty="0" smtClean="0"/>
              <a:t>s </a:t>
            </a:r>
            <a:r>
              <a:rPr lang="en-US" dirty="0"/>
              <a:t>attention. </a:t>
            </a:r>
            <a:r>
              <a:rPr lang="en-US" dirty="0" smtClean="0"/>
              <a:t> Memory </a:t>
            </a:r>
            <a:r>
              <a:rPr lang="en-US" dirty="0"/>
              <a:t>consists of immediate use, storage, and retrieval. If material is not attended to, it fades quickly. And for storage to be robust we have </a:t>
            </a:r>
            <a:r>
              <a:rPr lang="ja-JP" altLang="en-US" dirty="0">
                <a:latin typeface="Arial"/>
              </a:rPr>
              <a:t>“</a:t>
            </a:r>
            <a:r>
              <a:rPr lang="en-US" dirty="0"/>
              <a:t>tricks</a:t>
            </a:r>
            <a:r>
              <a:rPr lang="ja-JP" altLang="en-US" dirty="0">
                <a:latin typeface="Arial"/>
              </a:rPr>
              <a:t>”</a:t>
            </a:r>
            <a:r>
              <a:rPr lang="en-US" dirty="0"/>
              <a:t> like rehearsal, generalizing, mnemonics and so on. Retrieval also relies on an organized brain.</a:t>
            </a:r>
          </a:p>
        </p:txBody>
      </p:sp>
    </p:spTree>
    <p:extLst>
      <p:ext uri="{BB962C8B-B14F-4D97-AF65-F5344CB8AC3E}">
        <p14:creationId xmlns:p14="http://schemas.microsoft.com/office/powerpoint/2010/main" val="14803393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Regulation of emotions and behavior</a:t>
            </a:r>
          </a:p>
        </p:txBody>
      </p:sp>
      <p:sp>
        <p:nvSpPr>
          <p:cNvPr id="18435" name="Rectangle 3"/>
          <p:cNvSpPr>
            <a:spLocks noGrp="1" noChangeArrowheads="1"/>
          </p:cNvSpPr>
          <p:nvPr>
            <p:ph type="body" idx="1"/>
          </p:nvPr>
        </p:nvSpPr>
        <p:spPr/>
        <p:txBody>
          <a:bodyPr/>
          <a:lstStyle/>
          <a:p>
            <a:pPr>
              <a:buFontTx/>
              <a:buNone/>
            </a:pPr>
            <a:r>
              <a:rPr lang="en-US" sz="2800" dirty="0" smtClean="0"/>
              <a:t>    All </a:t>
            </a:r>
            <a:r>
              <a:rPr lang="en-US" sz="2800" dirty="0"/>
              <a:t>regulation issues happen largely out of awareness until we need to be conscious of them. We make fluid changes in interpersonal behavior constantly. The ability to inhibit behaviors overrides impulsivity. Emotional behavior is perhaps the most culture-bound aspect of behavior. But non-disabled individuals know the </a:t>
            </a:r>
            <a:r>
              <a:rPr lang="ja-JP" altLang="en-US" sz="2800" dirty="0">
                <a:latin typeface="Arial"/>
              </a:rPr>
              <a:t>“</a:t>
            </a:r>
            <a:r>
              <a:rPr lang="en-US" sz="2800" dirty="0"/>
              <a:t>rules</a:t>
            </a:r>
            <a:r>
              <a:rPr lang="ja-JP" altLang="en-US" sz="2800" dirty="0">
                <a:latin typeface="Arial"/>
              </a:rPr>
              <a:t>”</a:t>
            </a:r>
            <a:r>
              <a:rPr lang="en-US" sz="2800" dirty="0"/>
              <a:t> within a culture without being taught them specifically. Control of behavior is related to moral judgments and self-monitoring. </a:t>
            </a:r>
          </a:p>
          <a:p>
            <a:pPr>
              <a:buFontTx/>
              <a:buNone/>
            </a:pPr>
            <a:endParaRPr lang="en-US" sz="2800" dirty="0"/>
          </a:p>
        </p:txBody>
      </p:sp>
    </p:spTree>
    <p:extLst>
      <p:ext uri="{BB962C8B-B14F-4D97-AF65-F5344CB8AC3E}">
        <p14:creationId xmlns:p14="http://schemas.microsoft.com/office/powerpoint/2010/main" val="37750344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Judgment and self-monitoring</a:t>
            </a:r>
          </a:p>
        </p:txBody>
      </p:sp>
      <p:sp>
        <p:nvSpPr>
          <p:cNvPr id="19459" name="Rectangle 3"/>
          <p:cNvSpPr>
            <a:spLocks noGrp="1" noChangeArrowheads="1"/>
          </p:cNvSpPr>
          <p:nvPr>
            <p:ph type="body" idx="1"/>
          </p:nvPr>
        </p:nvSpPr>
        <p:spPr/>
        <p:txBody>
          <a:bodyPr/>
          <a:lstStyle/>
          <a:p>
            <a:pPr>
              <a:lnSpc>
                <a:spcPct val="90000"/>
              </a:lnSpc>
              <a:buFontTx/>
              <a:buNone/>
            </a:pPr>
            <a:r>
              <a:rPr lang="en-US" sz="3600" dirty="0" smtClean="0"/>
              <a:t>  This </a:t>
            </a:r>
            <a:r>
              <a:rPr lang="en-US" sz="3600" dirty="0"/>
              <a:t>is the pinnacle of human functioning, according to a pioneer in the study of executive functions.* It is impossible to present as a normal adult if unable to self-monitor behavior. Judgment is intertwined with all the other executive functions as well.</a:t>
            </a:r>
          </a:p>
          <a:p>
            <a:pPr>
              <a:lnSpc>
                <a:spcPct val="90000"/>
              </a:lnSpc>
              <a:buFontTx/>
              <a:buNone/>
            </a:pPr>
            <a:r>
              <a:rPr lang="en-US" sz="2800" dirty="0"/>
              <a:t>* Donald </a:t>
            </a:r>
            <a:r>
              <a:rPr lang="en-US" sz="2800" dirty="0" err="1"/>
              <a:t>Stuss</a:t>
            </a:r>
            <a:r>
              <a:rPr lang="en-US" sz="2800" dirty="0"/>
              <a:t>, 1986, </a:t>
            </a:r>
            <a:r>
              <a:rPr lang="en-US" sz="2800" u="sng" dirty="0"/>
              <a:t>The Frontal Lobes</a:t>
            </a:r>
          </a:p>
        </p:txBody>
      </p:sp>
    </p:spTree>
    <p:extLst>
      <p:ext uri="{BB962C8B-B14F-4D97-AF65-F5344CB8AC3E}">
        <p14:creationId xmlns:p14="http://schemas.microsoft.com/office/powerpoint/2010/main" val="34520023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dirty="0"/>
          </a:p>
        </p:txBody>
      </p:sp>
      <p:sp>
        <p:nvSpPr>
          <p:cNvPr id="35843" name="Rectangle 3"/>
          <p:cNvSpPr>
            <a:spLocks noGrp="1" noChangeArrowheads="1"/>
          </p:cNvSpPr>
          <p:nvPr>
            <p:ph type="body" idx="1"/>
          </p:nvPr>
        </p:nvSpPr>
        <p:spPr/>
        <p:txBody>
          <a:bodyPr/>
          <a:lstStyle/>
          <a:p>
            <a:pPr>
              <a:buFontTx/>
              <a:buNone/>
            </a:pPr>
            <a:r>
              <a:rPr lang="en-US" sz="4400" dirty="0" smtClean="0"/>
              <a:t>   Judgment </a:t>
            </a:r>
            <a:r>
              <a:rPr lang="en-US" sz="4400" dirty="0"/>
              <a:t>and self-monitoring require the brain to do more than one mental operation at the same time.</a:t>
            </a:r>
          </a:p>
        </p:txBody>
      </p:sp>
    </p:spTree>
    <p:extLst>
      <p:ext uri="{BB962C8B-B14F-4D97-AF65-F5344CB8AC3E}">
        <p14:creationId xmlns:p14="http://schemas.microsoft.com/office/powerpoint/2010/main" val="37522216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en-US" sz="4000" dirty="0"/>
              <a:t>Specific issues related to Executive Functions </a:t>
            </a:r>
            <a:r>
              <a:rPr lang="en-US" sz="4000" dirty="0" smtClean="0"/>
              <a:t>in independent living </a:t>
            </a:r>
            <a:endParaRPr lang="en-US" sz="4000" dirty="0"/>
          </a:p>
        </p:txBody>
      </p:sp>
      <p:sp>
        <p:nvSpPr>
          <p:cNvPr id="57347" name="Rectangle 3"/>
          <p:cNvSpPr>
            <a:spLocks noGrp="1" noChangeArrowheads="1"/>
          </p:cNvSpPr>
          <p:nvPr>
            <p:ph type="body" idx="1"/>
          </p:nvPr>
        </p:nvSpPr>
        <p:spPr/>
        <p:txBody>
          <a:bodyPr/>
          <a:lstStyle/>
          <a:p>
            <a:r>
              <a:rPr lang="en-US" sz="3600" dirty="0"/>
              <a:t>Hygiene and manners</a:t>
            </a:r>
          </a:p>
          <a:p>
            <a:r>
              <a:rPr lang="en-US" sz="3600" dirty="0" smtClean="0"/>
              <a:t>Controlling anxiety and rigidity</a:t>
            </a:r>
            <a:endParaRPr lang="en-US" sz="3600" dirty="0"/>
          </a:p>
          <a:p>
            <a:r>
              <a:rPr lang="en-US" sz="3600" dirty="0"/>
              <a:t>Moral behaviors</a:t>
            </a:r>
          </a:p>
          <a:p>
            <a:pPr lvl="1"/>
            <a:r>
              <a:rPr lang="en-US" sz="3200" dirty="0"/>
              <a:t>Lying</a:t>
            </a:r>
          </a:p>
          <a:p>
            <a:pPr lvl="1"/>
            <a:r>
              <a:rPr lang="en-US" sz="3200" dirty="0"/>
              <a:t>Stealing</a:t>
            </a:r>
          </a:p>
          <a:p>
            <a:pPr lvl="1"/>
            <a:r>
              <a:rPr lang="en-US" sz="3200" dirty="0"/>
              <a:t>Physical Aggression</a:t>
            </a:r>
          </a:p>
          <a:p>
            <a:pPr lvl="1"/>
            <a:r>
              <a:rPr lang="en-US" sz="3200" dirty="0"/>
              <a:t>Exploitation</a:t>
            </a:r>
          </a:p>
          <a:p>
            <a:pPr lvl="1"/>
            <a:endParaRPr lang="en-US" sz="3200" dirty="0"/>
          </a:p>
        </p:txBody>
      </p:sp>
    </p:spTree>
    <p:extLst>
      <p:ext uri="{BB962C8B-B14F-4D97-AF65-F5344CB8AC3E}">
        <p14:creationId xmlns:p14="http://schemas.microsoft.com/office/powerpoint/2010/main" val="83473832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 Issues – Continued </a:t>
            </a:r>
          </a:p>
        </p:txBody>
      </p:sp>
      <p:sp>
        <p:nvSpPr>
          <p:cNvPr id="58371" name="Rectangle 3"/>
          <p:cNvSpPr>
            <a:spLocks noGrp="1" noChangeArrowheads="1"/>
          </p:cNvSpPr>
          <p:nvPr>
            <p:ph type="body" idx="1"/>
          </p:nvPr>
        </p:nvSpPr>
        <p:spPr/>
        <p:txBody>
          <a:bodyPr/>
          <a:lstStyle/>
          <a:p>
            <a:r>
              <a:rPr lang="en-US" sz="3600" dirty="0"/>
              <a:t>Chores and obligations</a:t>
            </a:r>
          </a:p>
          <a:p>
            <a:r>
              <a:rPr lang="en-US" sz="3600" dirty="0"/>
              <a:t>Television, computer, video games</a:t>
            </a:r>
          </a:p>
          <a:p>
            <a:r>
              <a:rPr lang="en-US" sz="3600" dirty="0"/>
              <a:t>Money</a:t>
            </a:r>
          </a:p>
          <a:p>
            <a:r>
              <a:rPr lang="en-US" sz="3600" dirty="0"/>
              <a:t>Food</a:t>
            </a:r>
          </a:p>
          <a:p>
            <a:r>
              <a:rPr lang="en-US" sz="3600" dirty="0"/>
              <a:t>Interaction of food, money, and health</a:t>
            </a:r>
          </a:p>
          <a:p>
            <a:r>
              <a:rPr lang="en-US" sz="3600" dirty="0" smtClean="0"/>
              <a:t>School and employment</a:t>
            </a:r>
            <a:endParaRPr lang="en-US" sz="3600" dirty="0"/>
          </a:p>
        </p:txBody>
      </p:sp>
    </p:spTree>
    <p:extLst>
      <p:ext uri="{BB962C8B-B14F-4D97-AF65-F5344CB8AC3E}">
        <p14:creationId xmlns:p14="http://schemas.microsoft.com/office/powerpoint/2010/main" val="40202068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 TIP</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The best way to work with all the Executive       Function impairments is to instill habits at the earliest possible age. Hygiene, manners, cooking and eating, exercising, managing laundry and appearance, completing obligations, making appointments, planning daily life – all are accomplished better by habit.</a:t>
            </a:r>
            <a:endParaRPr lang="en-US" sz="3600" dirty="0"/>
          </a:p>
        </p:txBody>
      </p:sp>
    </p:spTree>
    <p:extLst>
      <p:ext uri="{BB962C8B-B14F-4D97-AF65-F5344CB8AC3E}">
        <p14:creationId xmlns:p14="http://schemas.microsoft.com/office/powerpoint/2010/main" val="10574152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Provide behavioral options</a:t>
            </a:r>
          </a:p>
        </p:txBody>
      </p:sp>
      <p:sp>
        <p:nvSpPr>
          <p:cNvPr id="26627" name="Rectangle 3"/>
          <p:cNvSpPr>
            <a:spLocks noGrp="1" noChangeArrowheads="1"/>
          </p:cNvSpPr>
          <p:nvPr>
            <p:ph type="body" idx="1"/>
          </p:nvPr>
        </p:nvSpPr>
        <p:spPr/>
        <p:txBody>
          <a:bodyPr/>
          <a:lstStyle/>
          <a:p>
            <a:r>
              <a:rPr lang="en-US" dirty="0"/>
              <a:t>When discouraging one behavior, be prepared to suggest a better one</a:t>
            </a:r>
          </a:p>
          <a:p>
            <a:r>
              <a:rPr lang="en-US" dirty="0"/>
              <a:t>Be prepared to encounter initiation deficits and ways to overcome them</a:t>
            </a:r>
          </a:p>
          <a:p>
            <a:r>
              <a:rPr lang="en-US" dirty="0"/>
              <a:t>Be prepared for emotional </a:t>
            </a:r>
            <a:r>
              <a:rPr lang="en-US" dirty="0" err="1"/>
              <a:t>dysregulation</a:t>
            </a:r>
            <a:r>
              <a:rPr lang="en-US" dirty="0"/>
              <a:t> and have techniques for management</a:t>
            </a:r>
          </a:p>
          <a:p>
            <a:r>
              <a:rPr lang="en-US" dirty="0"/>
              <a:t>Emotions played out are not necessarily integrated – </a:t>
            </a:r>
            <a:r>
              <a:rPr lang="en-US" dirty="0" smtClean="0"/>
              <a:t>don</a:t>
            </a:r>
            <a:r>
              <a:rPr lang="en-US" dirty="0" smtClean="0">
                <a:latin typeface="Arial"/>
              </a:rPr>
              <a:t>’</a:t>
            </a:r>
            <a:r>
              <a:rPr lang="en-US" dirty="0" smtClean="0"/>
              <a:t>t </a:t>
            </a:r>
            <a:r>
              <a:rPr lang="en-US" dirty="0"/>
              <a:t>expect insight!</a:t>
            </a:r>
          </a:p>
        </p:txBody>
      </p:sp>
    </p:spTree>
    <p:extLst>
      <p:ext uri="{BB962C8B-B14F-4D97-AF65-F5344CB8AC3E}">
        <p14:creationId xmlns:p14="http://schemas.microsoft.com/office/powerpoint/2010/main" val="30605816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200"/>
              <a:t>Reasons for young adults to leave home</a:t>
            </a:r>
          </a:p>
        </p:txBody>
      </p:sp>
      <p:sp>
        <p:nvSpPr>
          <p:cNvPr id="29699" name="Rectangle 3"/>
          <p:cNvSpPr>
            <a:spLocks noGrp="1" noChangeArrowheads="1"/>
          </p:cNvSpPr>
          <p:nvPr>
            <p:ph type="body" idx="1"/>
          </p:nvPr>
        </p:nvSpPr>
        <p:spPr/>
        <p:txBody>
          <a:bodyPr/>
          <a:lstStyle/>
          <a:p>
            <a:pPr>
              <a:lnSpc>
                <a:spcPct val="90000"/>
              </a:lnSpc>
            </a:pPr>
            <a:r>
              <a:rPr lang="en-US" sz="2800"/>
              <a:t>Because leaving the parental home is the major hallmark of adulthood and brings the achievements of adulthood:  primary relationships with peers, work, separation from the previous generation </a:t>
            </a:r>
          </a:p>
          <a:p>
            <a:pPr>
              <a:lnSpc>
                <a:spcPct val="90000"/>
              </a:lnSpc>
            </a:pPr>
            <a:endParaRPr lang="en-US" sz="2800"/>
          </a:p>
          <a:p>
            <a:pPr>
              <a:lnSpc>
                <a:spcPct val="90000"/>
              </a:lnSpc>
            </a:pPr>
            <a:r>
              <a:rPr lang="en-US" sz="2800"/>
              <a:t>Because if children remain at home, they will likely confront their parents</a:t>
            </a:r>
            <a:r>
              <a:rPr lang="ja-JP" altLang="en-US" sz="2800">
                <a:latin typeface="Arial"/>
              </a:rPr>
              <a:t>’</a:t>
            </a:r>
            <a:r>
              <a:rPr lang="en-US" sz="2800"/>
              <a:t> deaths, and then have to change their lives at the most difficult time</a:t>
            </a:r>
          </a:p>
        </p:txBody>
      </p:sp>
    </p:spTree>
    <p:extLst>
      <p:ext uri="{BB962C8B-B14F-4D97-AF65-F5344CB8AC3E}">
        <p14:creationId xmlns:p14="http://schemas.microsoft.com/office/powerpoint/2010/main" val="10551400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n-US"/>
          </a:p>
        </p:txBody>
      </p:sp>
      <p:sp>
        <p:nvSpPr>
          <p:cNvPr id="3075" name="Rectangle 3"/>
          <p:cNvSpPr>
            <a:spLocks noGrp="1" noChangeArrowheads="1"/>
          </p:cNvSpPr>
          <p:nvPr>
            <p:ph type="body" idx="1"/>
          </p:nvPr>
        </p:nvSpPr>
        <p:spPr/>
        <p:txBody>
          <a:bodyPr/>
          <a:lstStyle/>
          <a:p>
            <a:pPr algn="ctr">
              <a:buFontTx/>
              <a:buNone/>
            </a:pPr>
            <a:r>
              <a:rPr lang="ja-JP" altLang="en-US" sz="4800" dirty="0">
                <a:latin typeface="Arial"/>
              </a:rPr>
              <a:t>“</a:t>
            </a:r>
            <a:r>
              <a:rPr lang="en-US" sz="4800" dirty="0"/>
              <a:t>You </a:t>
            </a:r>
            <a:r>
              <a:rPr lang="en-US" sz="4800" dirty="0" smtClean="0"/>
              <a:t>can</a:t>
            </a:r>
            <a:r>
              <a:rPr lang="en-US" sz="4800" dirty="0" smtClean="0">
                <a:latin typeface="Arial"/>
              </a:rPr>
              <a:t>’</a:t>
            </a:r>
            <a:r>
              <a:rPr lang="en-US" sz="4800" dirty="0" smtClean="0"/>
              <a:t>t </a:t>
            </a:r>
            <a:r>
              <a:rPr lang="en-US" sz="4800" dirty="0"/>
              <a:t>make a dead horse drink water.</a:t>
            </a:r>
            <a:r>
              <a:rPr lang="ja-JP" altLang="en-US" sz="4800" dirty="0">
                <a:latin typeface="Arial"/>
              </a:rPr>
              <a:t>”</a:t>
            </a:r>
            <a:endParaRPr lang="en-US" sz="4800" dirty="0"/>
          </a:p>
          <a:p>
            <a:pPr algn="ctr"/>
            <a:endParaRPr lang="en-US" sz="4800" dirty="0"/>
          </a:p>
          <a:p>
            <a:pPr algn="ctr"/>
            <a:endParaRPr lang="en-US" sz="4400" dirty="0"/>
          </a:p>
          <a:p>
            <a:pPr algn="ctr">
              <a:buFontTx/>
              <a:buNone/>
            </a:pPr>
            <a:r>
              <a:rPr lang="en-US" sz="4400" dirty="0"/>
              <a:t>                       Tracy H.</a:t>
            </a:r>
          </a:p>
        </p:txBody>
      </p:sp>
    </p:spTree>
    <p:extLst>
      <p:ext uri="{BB962C8B-B14F-4D97-AF65-F5344CB8AC3E}">
        <p14:creationId xmlns:p14="http://schemas.microsoft.com/office/powerpoint/2010/main" val="37101174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Cultural Caveat</a:t>
            </a:r>
          </a:p>
        </p:txBody>
      </p:sp>
      <p:sp>
        <p:nvSpPr>
          <p:cNvPr id="30723" name="Rectangle 3"/>
          <p:cNvSpPr>
            <a:spLocks noGrp="1" noChangeArrowheads="1"/>
          </p:cNvSpPr>
          <p:nvPr>
            <p:ph type="body" idx="1"/>
          </p:nvPr>
        </p:nvSpPr>
        <p:spPr/>
        <p:txBody>
          <a:bodyPr/>
          <a:lstStyle/>
          <a:p>
            <a:pPr>
              <a:lnSpc>
                <a:spcPct val="90000"/>
              </a:lnSpc>
            </a:pPr>
            <a:r>
              <a:rPr lang="en-US" dirty="0"/>
              <a:t>It would be unthinkable in some cultures to have an adult child with disabilities leave the parental home. There is </a:t>
            </a:r>
            <a:r>
              <a:rPr lang="en-US" dirty="0" smtClean="0"/>
              <a:t>little </a:t>
            </a:r>
            <a:r>
              <a:rPr lang="en-US" dirty="0"/>
              <a:t>to be gained by </a:t>
            </a:r>
            <a:r>
              <a:rPr lang="en-US" dirty="0" smtClean="0"/>
              <a:t>opposing </a:t>
            </a:r>
            <a:r>
              <a:rPr lang="en-US" dirty="0"/>
              <a:t>such a cultural imperative, but plans should be made that are realistic if the family lives in this culture. For example, siblings may be </a:t>
            </a:r>
            <a:r>
              <a:rPr lang="ja-JP" altLang="en-US" dirty="0">
                <a:latin typeface="Arial"/>
              </a:rPr>
              <a:t>“</a:t>
            </a:r>
            <a:r>
              <a:rPr lang="en-US" dirty="0"/>
              <a:t>Americanized</a:t>
            </a:r>
            <a:r>
              <a:rPr lang="ja-JP" altLang="en-US" dirty="0">
                <a:latin typeface="Arial"/>
              </a:rPr>
              <a:t>”</a:t>
            </a:r>
            <a:r>
              <a:rPr lang="en-US" dirty="0"/>
              <a:t> and unwilling to care for the adult sibling with disabilities in the same way the parents have done.</a:t>
            </a:r>
          </a:p>
        </p:txBody>
      </p:sp>
    </p:spTree>
    <p:extLst>
      <p:ext uri="{BB962C8B-B14F-4D97-AF65-F5344CB8AC3E}">
        <p14:creationId xmlns:p14="http://schemas.microsoft.com/office/powerpoint/2010/main" val="3652153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0" y="457200"/>
            <a:ext cx="8229600" cy="1143000"/>
          </a:xfrm>
        </p:spPr>
        <p:txBody>
          <a:bodyPr/>
          <a:lstStyle/>
          <a:p>
            <a:endParaRPr lang="en-US" dirty="0"/>
          </a:p>
        </p:txBody>
      </p:sp>
      <p:sp>
        <p:nvSpPr>
          <p:cNvPr id="24579" name="Rectangle 3"/>
          <p:cNvSpPr>
            <a:spLocks noGrp="1" noChangeArrowheads="1"/>
          </p:cNvSpPr>
          <p:nvPr>
            <p:ph type="body" idx="1"/>
          </p:nvPr>
        </p:nvSpPr>
        <p:spPr>
          <a:xfrm>
            <a:off x="457200" y="1752600"/>
            <a:ext cx="8229600" cy="4525963"/>
          </a:xfrm>
        </p:spPr>
        <p:txBody>
          <a:bodyPr/>
          <a:lstStyle/>
          <a:p>
            <a:pPr>
              <a:buFontTx/>
              <a:buNone/>
            </a:pPr>
            <a:r>
              <a:rPr lang="en-US" sz="4400" dirty="0" smtClean="0"/>
              <a:t>  Thank </a:t>
            </a:r>
            <a:r>
              <a:rPr lang="en-US" sz="4400" dirty="0"/>
              <a:t>you for having me here today. The </a:t>
            </a:r>
            <a:r>
              <a:rPr lang="en-US" sz="4400" dirty="0" smtClean="0"/>
              <a:t>client </a:t>
            </a:r>
            <a:r>
              <a:rPr lang="en-US" sz="4400" dirty="0"/>
              <a:t>who appeared in video did so with the utmost enthusiasm and excitement. </a:t>
            </a:r>
            <a:r>
              <a:rPr lang="en-US" sz="4400" dirty="0" smtClean="0"/>
              <a:t> </a:t>
            </a:r>
            <a:endParaRPr lang="en-US" sz="4400" dirty="0"/>
          </a:p>
        </p:txBody>
      </p:sp>
    </p:spTree>
    <p:extLst>
      <p:ext uri="{BB962C8B-B14F-4D97-AF65-F5344CB8AC3E}">
        <p14:creationId xmlns:p14="http://schemas.microsoft.com/office/powerpoint/2010/main" val="22430360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28600"/>
            <a:ext cx="8229600" cy="1143000"/>
          </a:xfrm>
        </p:spPr>
        <p:txBody>
          <a:bodyPr/>
          <a:lstStyle/>
          <a:p>
            <a:r>
              <a:rPr lang="en-US"/>
              <a:t>Executive Functions</a:t>
            </a:r>
          </a:p>
        </p:txBody>
      </p:sp>
      <p:sp>
        <p:nvSpPr>
          <p:cNvPr id="10243" name="Rectangle 3"/>
          <p:cNvSpPr>
            <a:spLocks noGrp="1" noChangeArrowheads="1"/>
          </p:cNvSpPr>
          <p:nvPr>
            <p:ph type="body" idx="1"/>
          </p:nvPr>
        </p:nvSpPr>
        <p:spPr/>
        <p:txBody>
          <a:bodyPr/>
          <a:lstStyle/>
          <a:p>
            <a:pPr>
              <a:lnSpc>
                <a:spcPct val="90000"/>
              </a:lnSpc>
            </a:pPr>
            <a:r>
              <a:rPr lang="en-US" sz="2800"/>
              <a:t>Initiation</a:t>
            </a:r>
          </a:p>
          <a:p>
            <a:pPr>
              <a:lnSpc>
                <a:spcPct val="90000"/>
              </a:lnSpc>
            </a:pPr>
            <a:r>
              <a:rPr lang="en-US" sz="2800"/>
              <a:t>Planning, sequencing, and organizing</a:t>
            </a:r>
          </a:p>
          <a:p>
            <a:pPr>
              <a:lnSpc>
                <a:spcPct val="90000"/>
              </a:lnSpc>
            </a:pPr>
            <a:r>
              <a:rPr lang="en-US" sz="2800"/>
              <a:t>Abstract reasoning, as opposed to concrete thinking</a:t>
            </a:r>
          </a:p>
          <a:p>
            <a:pPr>
              <a:lnSpc>
                <a:spcPct val="90000"/>
              </a:lnSpc>
            </a:pPr>
            <a:r>
              <a:rPr lang="en-US" sz="2800"/>
              <a:t>Mental flexibility and response to novelty</a:t>
            </a:r>
          </a:p>
          <a:p>
            <a:pPr>
              <a:lnSpc>
                <a:spcPct val="90000"/>
              </a:lnSpc>
            </a:pPr>
            <a:r>
              <a:rPr lang="en-US" sz="2800"/>
              <a:t>Control of attention and concentration</a:t>
            </a:r>
          </a:p>
          <a:p>
            <a:pPr>
              <a:lnSpc>
                <a:spcPct val="90000"/>
              </a:lnSpc>
            </a:pPr>
            <a:r>
              <a:rPr lang="en-US" sz="2800"/>
              <a:t>Working memory</a:t>
            </a:r>
          </a:p>
          <a:p>
            <a:pPr>
              <a:lnSpc>
                <a:spcPct val="90000"/>
              </a:lnSpc>
            </a:pPr>
            <a:r>
              <a:rPr lang="en-US" sz="2800"/>
              <a:t>Regulation of emotions and behavior</a:t>
            </a:r>
          </a:p>
          <a:p>
            <a:pPr>
              <a:lnSpc>
                <a:spcPct val="90000"/>
              </a:lnSpc>
            </a:pPr>
            <a:r>
              <a:rPr lang="en-US" sz="2800"/>
              <a:t>Judgment and self-monitoring</a:t>
            </a:r>
          </a:p>
          <a:p>
            <a:pPr>
              <a:lnSpc>
                <a:spcPct val="90000"/>
              </a:lnSpc>
            </a:pPr>
            <a:endParaRPr lang="en-US" sz="2800"/>
          </a:p>
          <a:p>
            <a:pPr>
              <a:lnSpc>
                <a:spcPct val="90000"/>
              </a:lnSpc>
              <a:buFontTx/>
              <a:buNone/>
            </a:pPr>
            <a:endParaRPr lang="en-US" sz="2800"/>
          </a:p>
          <a:p>
            <a:pPr>
              <a:lnSpc>
                <a:spcPct val="90000"/>
              </a:lnSpc>
              <a:buFontTx/>
              <a:buNone/>
            </a:pPr>
            <a:endParaRPr lang="en-US" sz="2800"/>
          </a:p>
        </p:txBody>
      </p:sp>
    </p:spTree>
    <p:extLst>
      <p:ext uri="{BB962C8B-B14F-4D97-AF65-F5344CB8AC3E}">
        <p14:creationId xmlns:p14="http://schemas.microsoft.com/office/powerpoint/2010/main" val="13490066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Initiation</a:t>
            </a:r>
          </a:p>
        </p:txBody>
      </p:sp>
      <p:sp>
        <p:nvSpPr>
          <p:cNvPr id="12291" name="Rectangle 3"/>
          <p:cNvSpPr>
            <a:spLocks noGrp="1" noChangeArrowheads="1"/>
          </p:cNvSpPr>
          <p:nvPr>
            <p:ph type="body" idx="1"/>
          </p:nvPr>
        </p:nvSpPr>
        <p:spPr/>
        <p:txBody>
          <a:bodyPr/>
          <a:lstStyle/>
          <a:p>
            <a:pPr>
              <a:buFontTx/>
              <a:buNone/>
            </a:pPr>
            <a:r>
              <a:rPr lang="en-US" sz="2800" b="1" dirty="0" smtClean="0"/>
              <a:t>   </a:t>
            </a:r>
            <a:r>
              <a:rPr lang="en-US" sz="2800" dirty="0" smtClean="0"/>
              <a:t> Initiation </a:t>
            </a:r>
            <a:r>
              <a:rPr lang="en-US" sz="2800" dirty="0"/>
              <a:t>is the ability to start. The alternative to initiation is the need to wait for cues to start an activity, and then again to switch from one activity to another. People with this deficit may be described as depressed, unmotivated, lazy, and dull. They can be easily coerced to do things they would not do on their own. They are not aware that their ability to direct themselves is impaired compared to others</a:t>
            </a:r>
            <a:r>
              <a:rPr lang="en-US" sz="2800" dirty="0" smtClean="0"/>
              <a:t>.    </a:t>
            </a:r>
            <a:endParaRPr lang="en-US" sz="2800" dirty="0"/>
          </a:p>
        </p:txBody>
      </p:sp>
    </p:spTree>
    <p:extLst>
      <p:ext uri="{BB962C8B-B14F-4D97-AF65-F5344CB8AC3E}">
        <p14:creationId xmlns:p14="http://schemas.microsoft.com/office/powerpoint/2010/main" val="21003378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4000"/>
              <a:t>Planning, sequencing, and organizing</a:t>
            </a:r>
          </a:p>
        </p:txBody>
      </p:sp>
      <p:sp>
        <p:nvSpPr>
          <p:cNvPr id="13315" name="Rectangle 3"/>
          <p:cNvSpPr>
            <a:spLocks noGrp="1" noChangeArrowheads="1"/>
          </p:cNvSpPr>
          <p:nvPr>
            <p:ph type="body" idx="1"/>
          </p:nvPr>
        </p:nvSpPr>
        <p:spPr/>
        <p:txBody>
          <a:bodyPr/>
          <a:lstStyle/>
          <a:p>
            <a:r>
              <a:rPr lang="en-US" sz="3600" dirty="0"/>
              <a:t>The brain, not the personality, is disorganized. Imagine not being able to sort out the steps to a plan. With this deficit, individuals often cannot report the sequence in which various events occurred, even on the same day, thus it can appear to be a memory problem.</a:t>
            </a:r>
          </a:p>
        </p:txBody>
      </p:sp>
    </p:spTree>
    <p:extLst>
      <p:ext uri="{BB962C8B-B14F-4D97-AF65-F5344CB8AC3E}">
        <p14:creationId xmlns:p14="http://schemas.microsoft.com/office/powerpoint/2010/main" val="435605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r>
              <a:rPr lang="en-US" sz="4000" dirty="0"/>
              <a:t>More on planning, </a:t>
            </a:r>
            <a:r>
              <a:rPr lang="en-US" sz="4000" dirty="0" smtClean="0"/>
              <a:t>sequencing, and organizing</a:t>
            </a:r>
            <a:endParaRPr lang="en-US" sz="4000" dirty="0"/>
          </a:p>
        </p:txBody>
      </p:sp>
      <p:sp>
        <p:nvSpPr>
          <p:cNvPr id="70659" name="Rectangle 3"/>
          <p:cNvSpPr>
            <a:spLocks noGrp="1" noChangeArrowheads="1"/>
          </p:cNvSpPr>
          <p:nvPr>
            <p:ph type="body" idx="1"/>
          </p:nvPr>
        </p:nvSpPr>
        <p:spPr/>
        <p:txBody>
          <a:bodyPr/>
          <a:lstStyle/>
          <a:p>
            <a:r>
              <a:rPr lang="en-US" sz="3600"/>
              <a:t>Planning has characteristics that include judgment. </a:t>
            </a:r>
            <a:r>
              <a:rPr lang="en-US" sz="3600" b="1"/>
              <a:t>Scheming</a:t>
            </a:r>
            <a:r>
              <a:rPr lang="en-US" sz="3600"/>
              <a:t> is my word for poor planning typified by individuals with Executive Funciton deficits. Scheming does not include an evaluation of consequences.</a:t>
            </a:r>
          </a:p>
        </p:txBody>
      </p:sp>
    </p:spTree>
    <p:extLst>
      <p:ext uri="{BB962C8B-B14F-4D97-AF65-F5344CB8AC3E}">
        <p14:creationId xmlns:p14="http://schemas.microsoft.com/office/powerpoint/2010/main" val="12504907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sz="4000"/>
              <a:t>Abstract reasoning, as opposed to concrete thinking</a:t>
            </a:r>
          </a:p>
        </p:txBody>
      </p:sp>
      <p:sp>
        <p:nvSpPr>
          <p:cNvPr id="14339" name="Rectangle 3"/>
          <p:cNvSpPr>
            <a:spLocks noGrp="1" noChangeArrowheads="1"/>
          </p:cNvSpPr>
          <p:nvPr>
            <p:ph type="body" idx="1"/>
          </p:nvPr>
        </p:nvSpPr>
        <p:spPr/>
        <p:txBody>
          <a:bodyPr/>
          <a:lstStyle/>
          <a:p>
            <a:pPr>
              <a:buFontTx/>
              <a:buNone/>
            </a:pPr>
            <a:r>
              <a:rPr lang="en-US" sz="3600" dirty="0"/>
              <a:t>This deficit makes individuals seem child-like in their thinking. Concrete thoughts are about tangible things, people, and events that can easily be pictured. This deficit is related to the failure to grasp sarcasm, innuendo, and other features of colloquial speech, as seen in </a:t>
            </a:r>
            <a:r>
              <a:rPr lang="en-US" sz="3600" dirty="0" smtClean="0"/>
              <a:t>ASD.</a:t>
            </a:r>
            <a:endParaRPr lang="en-US" sz="3600" dirty="0"/>
          </a:p>
        </p:txBody>
      </p:sp>
    </p:spTree>
    <p:extLst>
      <p:ext uri="{BB962C8B-B14F-4D97-AF65-F5344CB8AC3E}">
        <p14:creationId xmlns:p14="http://schemas.microsoft.com/office/powerpoint/2010/main" val="22105705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z="4000"/>
              <a:t>Mental flexibility and response to novelty</a:t>
            </a:r>
          </a:p>
        </p:txBody>
      </p:sp>
      <p:sp>
        <p:nvSpPr>
          <p:cNvPr id="15363" name="Rectangle 3"/>
          <p:cNvSpPr>
            <a:spLocks noGrp="1" noChangeArrowheads="1"/>
          </p:cNvSpPr>
          <p:nvPr>
            <p:ph type="body" idx="1"/>
          </p:nvPr>
        </p:nvSpPr>
        <p:spPr/>
        <p:txBody>
          <a:bodyPr/>
          <a:lstStyle/>
          <a:p>
            <a:pPr>
              <a:buFontTx/>
              <a:buNone/>
            </a:pPr>
            <a:r>
              <a:rPr lang="en-US" sz="3600" dirty="0" smtClean="0"/>
              <a:t>   Related </a:t>
            </a:r>
            <a:r>
              <a:rPr lang="en-US" sz="3600" dirty="0"/>
              <a:t>to control of attention, mental flexibility is required for responses to new demands. Individuals with deficits can be perseverative, or sticky, slow to react, and without choices to fit a sudden, novel demand. Driving is a situation in which this deficit can be life threatening.</a:t>
            </a:r>
          </a:p>
        </p:txBody>
      </p:sp>
    </p:spTree>
    <p:extLst>
      <p:ext uri="{BB962C8B-B14F-4D97-AF65-F5344CB8AC3E}">
        <p14:creationId xmlns:p14="http://schemas.microsoft.com/office/powerpoint/2010/main" val="24601425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More on Mental Flexibility</a:t>
            </a:r>
          </a:p>
        </p:txBody>
      </p:sp>
      <p:sp>
        <p:nvSpPr>
          <p:cNvPr id="56323" name="Rectangle 3"/>
          <p:cNvSpPr>
            <a:spLocks noGrp="1" noChangeArrowheads="1"/>
          </p:cNvSpPr>
          <p:nvPr>
            <p:ph type="body" idx="1"/>
          </p:nvPr>
        </p:nvSpPr>
        <p:spPr/>
        <p:txBody>
          <a:bodyPr/>
          <a:lstStyle/>
          <a:p>
            <a:r>
              <a:rPr lang="en-US" sz="3600"/>
              <a:t>The other side of mental flexibility is being too flexible, or runaway impulsivity. Under conditions of impulsivity, it is difficult to stop and think, and make a choice about what action best fits the situation.</a:t>
            </a:r>
          </a:p>
        </p:txBody>
      </p:sp>
    </p:spTree>
    <p:extLst>
      <p:ext uri="{BB962C8B-B14F-4D97-AF65-F5344CB8AC3E}">
        <p14:creationId xmlns:p14="http://schemas.microsoft.com/office/powerpoint/2010/main" val="35876752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TotalTime>
  <Words>1031</Words>
  <Application>Microsoft Macintosh PowerPoint</Application>
  <PresentationFormat>On-screen Show (4:3)</PresentationFormat>
  <Paragraphs>70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Executive Functions in Daily Life  Living Independently</vt:lpstr>
      <vt:lpstr>PowerPoint Presentation</vt:lpstr>
      <vt:lpstr>Executive Functions</vt:lpstr>
      <vt:lpstr>Initiation</vt:lpstr>
      <vt:lpstr>Planning, sequencing, and organizing</vt:lpstr>
      <vt:lpstr>More on planning, sequencing, and organizing</vt:lpstr>
      <vt:lpstr>Abstract reasoning, as opposed to concrete thinking</vt:lpstr>
      <vt:lpstr>Mental flexibility and response to novelty</vt:lpstr>
      <vt:lpstr>More on Mental Flexibility</vt:lpstr>
      <vt:lpstr>Attention and concentration</vt:lpstr>
      <vt:lpstr>Working memory</vt:lpstr>
      <vt:lpstr>Regulation of emotions and behavior</vt:lpstr>
      <vt:lpstr>Judgment and self-monitoring</vt:lpstr>
      <vt:lpstr>PowerPoint Presentation</vt:lpstr>
      <vt:lpstr>Specific issues related to Executive Functions in independent living </vt:lpstr>
      <vt:lpstr> Issues – Continued </vt:lpstr>
      <vt:lpstr>MOST IMPORTANT TIP</vt:lpstr>
      <vt:lpstr>Provide behavioral options</vt:lpstr>
      <vt:lpstr>Reasons for young adults to leave home</vt:lpstr>
      <vt:lpstr>Cultural Caveat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reasoning, as opposed to concrete thinking</dc:title>
  <dc:creator>Nancy Perry</dc:creator>
  <cp:lastModifiedBy>Nancy Perry</cp:lastModifiedBy>
  <cp:revision>9</cp:revision>
  <dcterms:created xsi:type="dcterms:W3CDTF">2016-11-16T00:13:39Z</dcterms:created>
  <dcterms:modified xsi:type="dcterms:W3CDTF">2016-11-16T01:42:29Z</dcterms:modified>
</cp:coreProperties>
</file>