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80" r:id="rId9"/>
    <p:sldId id="261" r:id="rId10"/>
    <p:sldId id="281" r:id="rId11"/>
    <p:sldId id="262" r:id="rId12"/>
    <p:sldId id="282" r:id="rId13"/>
    <p:sldId id="265" r:id="rId14"/>
    <p:sldId id="266" r:id="rId15"/>
    <p:sldId id="267" r:id="rId16"/>
    <p:sldId id="268" r:id="rId17"/>
    <p:sldId id="283" r:id="rId18"/>
    <p:sldId id="270" r:id="rId19"/>
    <p:sldId id="271" r:id="rId20"/>
    <p:sldId id="275" r:id="rId21"/>
    <p:sldId id="272" r:id="rId22"/>
    <p:sldId id="273" r:id="rId23"/>
    <p:sldId id="274" r:id="rId24"/>
    <p:sldId id="269" r:id="rId25"/>
    <p:sldId id="278" r:id="rId26"/>
    <p:sldId id="276" r:id="rId27"/>
    <p:sldId id="277" r:id="rId28"/>
    <p:sldId id="279" r:id="rId29"/>
    <p:sldId id="285"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92" d="100"/>
          <a:sy n="92" d="100"/>
        </p:scale>
        <p:origin x="102"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8DAE06B1-D808-463A-8651-93FAD1A14331}"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F3DFD-5A04-49FD-B40B-0C8D2B3D8C95}" type="slidenum">
              <a:rPr lang="en-US" smtClean="0"/>
              <a:t>‹#›</a:t>
            </a:fld>
            <a:endParaRPr lang="en-US"/>
          </a:p>
        </p:txBody>
      </p:sp>
    </p:spTree>
    <p:extLst>
      <p:ext uri="{BB962C8B-B14F-4D97-AF65-F5344CB8AC3E}">
        <p14:creationId xmlns:p14="http://schemas.microsoft.com/office/powerpoint/2010/main" val="2477701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8DAE06B1-D808-463A-8651-93FAD1A14331}"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F3DFD-5A04-49FD-B40B-0C8D2B3D8C95}" type="slidenum">
              <a:rPr lang="en-US" smtClean="0"/>
              <a:t>‹#›</a:t>
            </a:fld>
            <a:endParaRPr lang="en-US"/>
          </a:p>
        </p:txBody>
      </p:sp>
    </p:spTree>
    <p:extLst>
      <p:ext uri="{BB962C8B-B14F-4D97-AF65-F5344CB8AC3E}">
        <p14:creationId xmlns:p14="http://schemas.microsoft.com/office/powerpoint/2010/main" val="2803596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8DAE06B1-D808-463A-8651-93FAD1A14331}"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F3DFD-5A04-49FD-B40B-0C8D2B3D8C95}" type="slidenum">
              <a:rPr lang="en-US" smtClean="0"/>
              <a:t>‹#›</a:t>
            </a:fld>
            <a:endParaRPr lang="en-US"/>
          </a:p>
        </p:txBody>
      </p:sp>
    </p:spTree>
    <p:extLst>
      <p:ext uri="{BB962C8B-B14F-4D97-AF65-F5344CB8AC3E}">
        <p14:creationId xmlns:p14="http://schemas.microsoft.com/office/powerpoint/2010/main" val="3050794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8DAE06B1-D808-463A-8651-93FAD1A14331}"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F3DFD-5A04-49FD-B40B-0C8D2B3D8C95}" type="slidenum">
              <a:rPr lang="en-US" smtClean="0"/>
              <a:t>‹#›</a:t>
            </a:fld>
            <a:endParaRPr lang="en-US"/>
          </a:p>
        </p:txBody>
      </p:sp>
    </p:spTree>
    <p:extLst>
      <p:ext uri="{BB962C8B-B14F-4D97-AF65-F5344CB8AC3E}">
        <p14:creationId xmlns:p14="http://schemas.microsoft.com/office/powerpoint/2010/main" val="2483097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AE06B1-D808-463A-8651-93FAD1A14331}"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F3DFD-5A04-49FD-B40B-0C8D2B3D8C95}" type="slidenum">
              <a:rPr lang="en-US" smtClean="0"/>
              <a:t>‹#›</a:t>
            </a:fld>
            <a:endParaRPr lang="en-US"/>
          </a:p>
        </p:txBody>
      </p:sp>
    </p:spTree>
    <p:extLst>
      <p:ext uri="{BB962C8B-B14F-4D97-AF65-F5344CB8AC3E}">
        <p14:creationId xmlns:p14="http://schemas.microsoft.com/office/powerpoint/2010/main" val="295698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8DAE06B1-D808-463A-8651-93FAD1A14331}"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EF3DFD-5A04-49FD-B40B-0C8D2B3D8C95}" type="slidenum">
              <a:rPr lang="en-US" smtClean="0"/>
              <a:t>‹#›</a:t>
            </a:fld>
            <a:endParaRPr lang="en-US"/>
          </a:p>
        </p:txBody>
      </p:sp>
    </p:spTree>
    <p:extLst>
      <p:ext uri="{BB962C8B-B14F-4D97-AF65-F5344CB8AC3E}">
        <p14:creationId xmlns:p14="http://schemas.microsoft.com/office/powerpoint/2010/main" val="207902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8DAE06B1-D808-463A-8651-93FAD1A14331}"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EF3DFD-5A04-49FD-B40B-0C8D2B3D8C95}" type="slidenum">
              <a:rPr lang="en-US" smtClean="0"/>
              <a:t>‹#›</a:t>
            </a:fld>
            <a:endParaRPr lang="en-US"/>
          </a:p>
        </p:txBody>
      </p:sp>
    </p:spTree>
    <p:extLst>
      <p:ext uri="{BB962C8B-B14F-4D97-AF65-F5344CB8AC3E}">
        <p14:creationId xmlns:p14="http://schemas.microsoft.com/office/powerpoint/2010/main" val="2929764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8DAE06B1-D808-463A-8651-93FAD1A14331}"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EF3DFD-5A04-49FD-B40B-0C8D2B3D8C95}" type="slidenum">
              <a:rPr lang="en-US" smtClean="0"/>
              <a:t>‹#›</a:t>
            </a:fld>
            <a:endParaRPr lang="en-US"/>
          </a:p>
        </p:txBody>
      </p:sp>
    </p:spTree>
    <p:extLst>
      <p:ext uri="{BB962C8B-B14F-4D97-AF65-F5344CB8AC3E}">
        <p14:creationId xmlns:p14="http://schemas.microsoft.com/office/powerpoint/2010/main" val="156484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AE06B1-D808-463A-8651-93FAD1A14331}"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EF3DFD-5A04-49FD-B40B-0C8D2B3D8C95}" type="slidenum">
              <a:rPr lang="en-US" smtClean="0"/>
              <a:t>‹#›</a:t>
            </a:fld>
            <a:endParaRPr lang="en-US"/>
          </a:p>
        </p:txBody>
      </p:sp>
    </p:spTree>
    <p:extLst>
      <p:ext uri="{BB962C8B-B14F-4D97-AF65-F5344CB8AC3E}">
        <p14:creationId xmlns:p14="http://schemas.microsoft.com/office/powerpoint/2010/main" val="2071263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DAE06B1-D808-463A-8651-93FAD1A14331}"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EF3DFD-5A04-49FD-B40B-0C8D2B3D8C95}" type="slidenum">
              <a:rPr lang="en-US" smtClean="0"/>
              <a:t>‹#›</a:t>
            </a:fld>
            <a:endParaRPr lang="en-US"/>
          </a:p>
        </p:txBody>
      </p:sp>
    </p:spTree>
    <p:extLst>
      <p:ext uri="{BB962C8B-B14F-4D97-AF65-F5344CB8AC3E}">
        <p14:creationId xmlns:p14="http://schemas.microsoft.com/office/powerpoint/2010/main" val="3628044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DAE06B1-D808-463A-8651-93FAD1A14331}"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EF3DFD-5A04-49FD-B40B-0C8D2B3D8C95}" type="slidenum">
              <a:rPr lang="en-US" smtClean="0"/>
              <a:t>‹#›</a:t>
            </a:fld>
            <a:endParaRPr lang="en-US"/>
          </a:p>
        </p:txBody>
      </p:sp>
    </p:spTree>
    <p:extLst>
      <p:ext uri="{BB962C8B-B14F-4D97-AF65-F5344CB8AC3E}">
        <p14:creationId xmlns:p14="http://schemas.microsoft.com/office/powerpoint/2010/main" val="3587529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AE06B1-D808-463A-8651-93FAD1A14331}"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EF3DFD-5A04-49FD-B40B-0C8D2B3D8C95}" type="slidenum">
              <a:rPr lang="en-US" smtClean="0"/>
              <a:t>‹#›</a:t>
            </a:fld>
            <a:endParaRPr lang="en-US"/>
          </a:p>
        </p:txBody>
      </p:sp>
    </p:spTree>
    <p:extLst>
      <p:ext uri="{BB962C8B-B14F-4D97-AF65-F5344CB8AC3E}">
        <p14:creationId xmlns:p14="http://schemas.microsoft.com/office/powerpoint/2010/main" val="3557235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jfhuyck@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jfhuyck@yahoo.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971800"/>
            <a:ext cx="9144000" cy="2990087"/>
          </a:xfrm>
        </p:spPr>
        <p:txBody>
          <a:bodyPr>
            <a:normAutofit fontScale="90000"/>
          </a:bodyPr>
          <a:lstStyle/>
          <a:p>
            <a:r>
              <a:rPr lang="en-US" sz="4300" b="1" dirty="0">
                <a:solidFill>
                  <a:prstClr val="black"/>
                </a:solidFill>
                <a:latin typeface="Calibri" charset="0"/>
                <a:cs typeface="Calibri" charset="0"/>
              </a:rPr>
              <a:t>Regional Center Services for Consumers</a:t>
            </a:r>
            <a:br>
              <a:rPr lang="en-US" sz="4300" b="1" dirty="0">
                <a:solidFill>
                  <a:prstClr val="black"/>
                </a:solidFill>
                <a:latin typeface="Calibri" charset="0"/>
                <a:cs typeface="Calibri" charset="0"/>
              </a:rPr>
            </a:br>
            <a:r>
              <a:rPr lang="en-US" sz="4300" b="1" dirty="0">
                <a:solidFill>
                  <a:prstClr val="black"/>
                </a:solidFill>
                <a:latin typeface="Calibri" charset="0"/>
                <a:cs typeface="Calibri" charset="0"/>
              </a:rPr>
              <a:t>with Developmental Disabilities</a:t>
            </a:r>
            <a:br>
              <a:rPr lang="en-US" sz="4300" b="1" dirty="0">
                <a:solidFill>
                  <a:prstClr val="black"/>
                </a:solidFill>
                <a:latin typeface="Calibri" charset="0"/>
                <a:cs typeface="Calibri" charset="0"/>
              </a:rPr>
            </a:br>
            <a:br>
              <a:rPr lang="en-US" sz="4300" b="1" dirty="0">
                <a:solidFill>
                  <a:prstClr val="black"/>
                </a:solidFill>
                <a:latin typeface="Calibri" charset="0"/>
                <a:cs typeface="Calibri" charset="0"/>
              </a:rPr>
            </a:br>
            <a:r>
              <a:rPr lang="en-US" sz="4300" b="1" dirty="0">
                <a:solidFill>
                  <a:prstClr val="black"/>
                </a:solidFill>
                <a:latin typeface="Calibri" charset="0"/>
                <a:cs typeface="Calibri" charset="0"/>
              </a:rPr>
              <a:t>James F. Huyck</a:t>
            </a:r>
            <a:br>
              <a:rPr lang="en-US" sz="4300" b="1" dirty="0">
                <a:solidFill>
                  <a:prstClr val="black"/>
                </a:solidFill>
                <a:latin typeface="Calibri" charset="0"/>
                <a:cs typeface="Calibri" charset="0"/>
              </a:rPr>
            </a:br>
            <a:r>
              <a:rPr lang="en-US" sz="4300" b="1" dirty="0">
                <a:solidFill>
                  <a:prstClr val="black"/>
                </a:solidFill>
                <a:latin typeface="Calibri" charset="0"/>
                <a:cs typeface="Calibri" charset="0"/>
              </a:rPr>
              <a:t>Public Benefits Consultant/Advocate</a:t>
            </a:r>
            <a:br>
              <a:rPr lang="en-US" sz="4300" b="1" dirty="0">
                <a:solidFill>
                  <a:prstClr val="black"/>
                </a:solidFill>
                <a:latin typeface="Calibri" charset="0"/>
                <a:cs typeface="Calibri" charset="0"/>
              </a:rPr>
            </a:br>
            <a:r>
              <a:rPr lang="en-US" sz="3100" b="1" dirty="0">
                <a:solidFill>
                  <a:prstClr val="black"/>
                </a:solidFill>
                <a:latin typeface="Calibri" charset="0"/>
                <a:cs typeface="Calibri" charset="0"/>
                <a:hlinkClick r:id="rId2"/>
              </a:rPr>
              <a:t>jfhuyck@yahoo.com</a:t>
            </a:r>
            <a:br>
              <a:rPr lang="en-US" sz="3100" b="1" dirty="0">
                <a:solidFill>
                  <a:prstClr val="black"/>
                </a:solidFill>
                <a:latin typeface="Calibri" charset="0"/>
                <a:cs typeface="Calibri" charset="0"/>
              </a:rPr>
            </a:br>
            <a:r>
              <a:rPr lang="en-US" sz="3100" b="1" dirty="0">
                <a:solidFill>
                  <a:prstClr val="black"/>
                </a:solidFill>
                <a:latin typeface="Calibri" charset="0"/>
                <a:cs typeface="Calibri" charset="0"/>
              </a:rPr>
              <a:t>(916) 529-5300</a:t>
            </a:r>
            <a:endParaRPr lang="en-US" sz="3100" dirty="0"/>
          </a:p>
        </p:txBody>
      </p:sp>
      <p:sp>
        <p:nvSpPr>
          <p:cNvPr id="3" name="Subtitle 2"/>
          <p:cNvSpPr>
            <a:spLocks noGrp="1"/>
          </p:cNvSpPr>
          <p:nvPr>
            <p:ph type="subTitle" idx="1"/>
          </p:nvPr>
        </p:nvSpPr>
        <p:spPr>
          <a:xfrm>
            <a:off x="1524000" y="2798064"/>
            <a:ext cx="9144000" cy="2459736"/>
          </a:xfrm>
        </p:spPr>
        <p:txBody>
          <a:bodyPr>
            <a:normAutofit/>
          </a:bodyPr>
          <a:lstStyle/>
          <a:p>
            <a:endParaRPr lang="en-US" dirty="0"/>
          </a:p>
          <a:p>
            <a:endParaRPr lang="en-US" dirty="0"/>
          </a:p>
          <a:p>
            <a:endParaRPr lang="en-US" dirty="0"/>
          </a:p>
          <a:p>
            <a:endParaRPr lang="en-US" dirty="0"/>
          </a:p>
          <a:p>
            <a:endParaRPr lang="en-US" dirty="0"/>
          </a:p>
          <a:p>
            <a:endParaRPr lang="en-US" dirty="0"/>
          </a:p>
          <a:p>
            <a:endParaRPr lang="en-US" dirty="0"/>
          </a:p>
        </p:txBody>
      </p:sp>
      <p:pic>
        <p:nvPicPr>
          <p:cNvPr id="1026" name="Picture 2" descr="Pict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876" y="0"/>
            <a:ext cx="5048250" cy="2019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506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Definition of Developmental Disability</a:t>
            </a:r>
          </a:p>
        </p:txBody>
      </p:sp>
      <p:sp>
        <p:nvSpPr>
          <p:cNvPr id="3" name="Content Placeholder 2"/>
          <p:cNvSpPr>
            <a:spLocks noGrp="1"/>
          </p:cNvSpPr>
          <p:nvPr>
            <p:ph idx="1"/>
          </p:nvPr>
        </p:nvSpPr>
        <p:spPr/>
        <p:txBody>
          <a:bodyPr/>
          <a:lstStyle/>
          <a:p>
            <a:r>
              <a:rPr lang="en-US" altLang="x-none" sz="4400" dirty="0"/>
              <a:t>A Developmental Disability includes an intellectual disability, cerebral palsy, epilepsy, autism or a disabling condition closely related to an intellectual disability or requiring treatment similar to that required for individuals with an intellectual disability.</a:t>
            </a:r>
          </a:p>
          <a:p>
            <a:endParaRPr lang="en-US" dirty="0"/>
          </a:p>
        </p:txBody>
      </p:sp>
    </p:spTree>
    <p:extLst>
      <p:ext uri="{BB962C8B-B14F-4D97-AF65-F5344CB8AC3E}">
        <p14:creationId xmlns:p14="http://schemas.microsoft.com/office/powerpoint/2010/main" val="4094449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Disabilities that are </a:t>
            </a:r>
            <a:r>
              <a:rPr lang="en-US" sz="4000" dirty="0"/>
              <a:t>NOT</a:t>
            </a:r>
            <a:r>
              <a:rPr lang="en-US" sz="4000" b="1" dirty="0"/>
              <a:t> a Developmental Disability </a:t>
            </a:r>
          </a:p>
        </p:txBody>
      </p:sp>
      <p:sp>
        <p:nvSpPr>
          <p:cNvPr id="3" name="Content Placeholder 2"/>
          <p:cNvSpPr>
            <a:spLocks noGrp="1"/>
          </p:cNvSpPr>
          <p:nvPr>
            <p:ph idx="1"/>
          </p:nvPr>
        </p:nvSpPr>
        <p:spPr/>
        <p:txBody>
          <a:bodyPr>
            <a:normAutofit/>
          </a:bodyPr>
          <a:lstStyle/>
          <a:p>
            <a:r>
              <a:rPr lang="en-US" altLang="x-none" sz="4000" dirty="0"/>
              <a:t>Definition expressly excludes other handicapping conditions that are solely learning disabilities, psychiatric disorders or physical in nature</a:t>
            </a:r>
          </a:p>
          <a:p>
            <a:r>
              <a:rPr lang="en-US" altLang="x-none" sz="4000" dirty="0"/>
              <a:t>Does allow for “dually-diagnosed” individuals</a:t>
            </a:r>
          </a:p>
        </p:txBody>
      </p:sp>
    </p:spTree>
    <p:extLst>
      <p:ext uri="{BB962C8B-B14F-4D97-AF65-F5344CB8AC3E}">
        <p14:creationId xmlns:p14="http://schemas.microsoft.com/office/powerpoint/2010/main" val="1603841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Substantial Disability</a:t>
            </a:r>
          </a:p>
        </p:txBody>
      </p:sp>
      <p:sp>
        <p:nvSpPr>
          <p:cNvPr id="3" name="Content Placeholder 2"/>
          <p:cNvSpPr>
            <a:spLocks noGrp="1"/>
          </p:cNvSpPr>
          <p:nvPr>
            <p:ph idx="1"/>
          </p:nvPr>
        </p:nvSpPr>
        <p:spPr/>
        <p:txBody>
          <a:bodyPr>
            <a:normAutofit fontScale="92500" lnSpcReduction="10000"/>
          </a:bodyPr>
          <a:lstStyle/>
          <a:p>
            <a:r>
              <a:rPr lang="en-US" sz="3600" dirty="0"/>
              <a:t>Substantial Disability – significant functional limitation in 3 or more of the following:</a:t>
            </a:r>
          </a:p>
          <a:p>
            <a:pPr lvl="2"/>
            <a:r>
              <a:rPr lang="en-US" sz="3600" dirty="0"/>
              <a:t>Self Care</a:t>
            </a:r>
          </a:p>
          <a:p>
            <a:pPr lvl="2"/>
            <a:r>
              <a:rPr lang="en-US" sz="3600" dirty="0"/>
              <a:t>Receptive and expressive language</a:t>
            </a:r>
          </a:p>
          <a:p>
            <a:pPr lvl="2"/>
            <a:r>
              <a:rPr lang="en-US" sz="3600" dirty="0"/>
              <a:t>Learning</a:t>
            </a:r>
          </a:p>
          <a:p>
            <a:pPr lvl="2"/>
            <a:r>
              <a:rPr lang="en-US" sz="3600" dirty="0"/>
              <a:t>Mobility</a:t>
            </a:r>
          </a:p>
          <a:p>
            <a:pPr lvl="2"/>
            <a:r>
              <a:rPr lang="en-US" sz="3600" dirty="0"/>
              <a:t>Self-direction</a:t>
            </a:r>
          </a:p>
          <a:p>
            <a:pPr lvl="2"/>
            <a:r>
              <a:rPr lang="en-US" sz="3600" dirty="0"/>
              <a:t>Capacity for independent living</a:t>
            </a:r>
          </a:p>
          <a:p>
            <a:pPr lvl="2"/>
            <a:r>
              <a:rPr lang="en-US" sz="3600" dirty="0"/>
              <a:t>Economic self-sufficiency</a:t>
            </a:r>
          </a:p>
          <a:p>
            <a:endParaRPr lang="en-US" dirty="0"/>
          </a:p>
        </p:txBody>
      </p:sp>
    </p:spTree>
    <p:extLst>
      <p:ext uri="{BB962C8B-B14F-4D97-AF65-F5344CB8AC3E}">
        <p14:creationId xmlns:p14="http://schemas.microsoft.com/office/powerpoint/2010/main" val="499999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b="1" dirty="0">
                <a:solidFill>
                  <a:prstClr val="black"/>
                </a:solidFill>
                <a:latin typeface="Calibri" charset="0"/>
                <a:cs typeface="Calibri" charset="0"/>
              </a:rPr>
              <a:t>Regional Centers Responsibilities</a:t>
            </a:r>
            <a:endParaRPr lang="en-US" dirty="0"/>
          </a:p>
        </p:txBody>
      </p:sp>
      <p:sp>
        <p:nvSpPr>
          <p:cNvPr id="3" name="Content Placeholder 2"/>
          <p:cNvSpPr>
            <a:spLocks noGrp="1"/>
          </p:cNvSpPr>
          <p:nvPr>
            <p:ph idx="1"/>
          </p:nvPr>
        </p:nvSpPr>
        <p:spPr/>
        <p:txBody>
          <a:bodyPr/>
          <a:lstStyle/>
          <a:p>
            <a:pPr marL="274320" indent="-274320">
              <a:lnSpc>
                <a:spcPct val="120000"/>
              </a:lnSpc>
              <a:buFont typeface="Wingdings 2"/>
              <a:buChar char=""/>
              <a:defRPr/>
            </a:pPr>
            <a:r>
              <a:rPr lang="en-US" dirty="0"/>
              <a:t>Regional Centers do not provide direct services, instead they identify, approve and fund community services (</a:t>
            </a:r>
            <a:r>
              <a:rPr lang="en-US" dirty="0" err="1"/>
              <a:t>vendorization</a:t>
            </a:r>
            <a:r>
              <a:rPr lang="en-US" dirty="0"/>
              <a:t>)</a:t>
            </a:r>
          </a:p>
          <a:p>
            <a:pPr marL="274320" indent="-274320">
              <a:lnSpc>
                <a:spcPct val="120000"/>
              </a:lnSpc>
              <a:buFont typeface="Wingdings 2"/>
              <a:buChar char=""/>
              <a:defRPr/>
            </a:pPr>
            <a:r>
              <a:rPr lang="en-US" dirty="0"/>
              <a:t>Regional Centers must pursue all possible sources of funding before accessing regional center funds. For example, generic agencies such as private insurance, education, </a:t>
            </a:r>
            <a:r>
              <a:rPr lang="en-US" dirty="0" err="1"/>
              <a:t>MediCal</a:t>
            </a:r>
            <a:r>
              <a:rPr lang="en-US" dirty="0"/>
              <a:t>, and IHSS</a:t>
            </a:r>
          </a:p>
          <a:p>
            <a:pPr marL="274320" indent="-274320">
              <a:lnSpc>
                <a:spcPct val="120000"/>
              </a:lnSpc>
              <a:buFont typeface="Wingdings 2"/>
              <a:buChar char=""/>
              <a:defRPr/>
            </a:pPr>
            <a:r>
              <a:rPr lang="en-US" dirty="0"/>
              <a:t>Regional centers are considered to be the “payer” of last resort</a:t>
            </a:r>
          </a:p>
          <a:p>
            <a:pPr marL="0" indent="0">
              <a:buNone/>
            </a:pPr>
            <a:endParaRPr lang="en-US" dirty="0"/>
          </a:p>
        </p:txBody>
      </p:sp>
    </p:spTree>
    <p:extLst>
      <p:ext uri="{BB962C8B-B14F-4D97-AF65-F5344CB8AC3E}">
        <p14:creationId xmlns:p14="http://schemas.microsoft.com/office/powerpoint/2010/main" val="4268073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b="1" dirty="0">
                <a:solidFill>
                  <a:prstClr val="black"/>
                </a:solidFill>
                <a:latin typeface="Calibri" charset="0"/>
                <a:cs typeface="Calibri" charset="0"/>
              </a:rPr>
              <a:t>Regional Center Services</a:t>
            </a:r>
            <a:endParaRPr lang="en-US" dirty="0"/>
          </a:p>
        </p:txBody>
      </p:sp>
      <p:sp>
        <p:nvSpPr>
          <p:cNvPr id="3" name="Content Placeholder 2"/>
          <p:cNvSpPr>
            <a:spLocks noGrp="1"/>
          </p:cNvSpPr>
          <p:nvPr>
            <p:ph idx="1"/>
          </p:nvPr>
        </p:nvSpPr>
        <p:spPr/>
        <p:txBody>
          <a:bodyPr>
            <a:normAutofit lnSpcReduction="10000"/>
          </a:bodyPr>
          <a:lstStyle/>
          <a:p>
            <a:pPr marL="274320" indent="-274320">
              <a:lnSpc>
                <a:spcPct val="120000"/>
              </a:lnSpc>
              <a:buFont typeface="Wingdings 2"/>
              <a:buChar char=""/>
              <a:defRPr/>
            </a:pPr>
            <a:r>
              <a:rPr lang="en-US" sz="3600" dirty="0"/>
              <a:t>Services are to be determined through the Individual Program Plan (IPP) process </a:t>
            </a:r>
          </a:p>
          <a:p>
            <a:pPr marL="274320" indent="-274320">
              <a:lnSpc>
                <a:spcPct val="120000"/>
              </a:lnSpc>
              <a:buFont typeface="Wingdings 2"/>
              <a:buChar char=""/>
              <a:defRPr/>
            </a:pPr>
            <a:r>
              <a:rPr lang="en-US" sz="3600" dirty="0"/>
              <a:t>Services in the IPP are “the Entitlement”</a:t>
            </a:r>
          </a:p>
          <a:p>
            <a:r>
              <a:rPr lang="en-US" sz="3600" dirty="0"/>
              <a:t>Philosophy is to provide services that will allow a consumer's life to approximate that of his or her same-aged non-disabled peers</a:t>
            </a:r>
          </a:p>
          <a:p>
            <a:r>
              <a:rPr lang="en-US" sz="3600" dirty="0"/>
              <a:t>Services may vary from one center to the other</a:t>
            </a:r>
          </a:p>
          <a:p>
            <a:endParaRPr lang="en-US" dirty="0"/>
          </a:p>
        </p:txBody>
      </p:sp>
    </p:spTree>
    <p:extLst>
      <p:ext uri="{BB962C8B-B14F-4D97-AF65-F5344CB8AC3E}">
        <p14:creationId xmlns:p14="http://schemas.microsoft.com/office/powerpoint/2010/main" val="1567581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b="1" dirty="0">
                <a:solidFill>
                  <a:prstClr val="black"/>
                </a:solidFill>
                <a:latin typeface="Calibri" charset="0"/>
                <a:cs typeface="Calibri" charset="0"/>
              </a:rPr>
              <a:t>IPP Planning Team</a:t>
            </a:r>
            <a:endParaRPr lang="en-US" dirty="0"/>
          </a:p>
        </p:txBody>
      </p:sp>
      <p:sp>
        <p:nvSpPr>
          <p:cNvPr id="3" name="Content Placeholder 2"/>
          <p:cNvSpPr>
            <a:spLocks noGrp="1"/>
          </p:cNvSpPr>
          <p:nvPr>
            <p:ph idx="1"/>
          </p:nvPr>
        </p:nvSpPr>
        <p:spPr/>
        <p:txBody>
          <a:bodyPr>
            <a:normAutofit fontScale="92500" lnSpcReduction="10000"/>
          </a:bodyPr>
          <a:lstStyle/>
          <a:p>
            <a:pPr>
              <a:lnSpc>
                <a:spcPct val="80000"/>
              </a:lnSpc>
            </a:pPr>
            <a:r>
              <a:rPr lang="en-US" altLang="en-US" sz="3600" dirty="0"/>
              <a:t>Consumer (if an adult)</a:t>
            </a:r>
          </a:p>
          <a:p>
            <a:pPr>
              <a:lnSpc>
                <a:spcPct val="80000"/>
              </a:lnSpc>
            </a:pPr>
            <a:r>
              <a:rPr lang="en-US" altLang="en-US" sz="3600" dirty="0"/>
              <a:t>Parent (if a child) or Conservator (if an adult)</a:t>
            </a:r>
          </a:p>
          <a:p>
            <a:pPr>
              <a:lnSpc>
                <a:spcPct val="80000"/>
              </a:lnSpc>
            </a:pPr>
            <a:r>
              <a:rPr lang="en-US" altLang="en-US" sz="3600" dirty="0"/>
              <a:t>Service Coordinator or other Regional Center Representative</a:t>
            </a:r>
          </a:p>
          <a:p>
            <a:pPr>
              <a:lnSpc>
                <a:spcPct val="80000"/>
              </a:lnSpc>
            </a:pPr>
            <a:r>
              <a:rPr lang="en-US" altLang="en-US" sz="3600" dirty="0"/>
              <a:t>Can also include:</a:t>
            </a:r>
          </a:p>
          <a:p>
            <a:pPr lvl="1">
              <a:lnSpc>
                <a:spcPct val="80000"/>
              </a:lnSpc>
            </a:pPr>
            <a:r>
              <a:rPr lang="en-US" altLang="en-US" sz="3600" dirty="0"/>
              <a:t>Other family members</a:t>
            </a:r>
          </a:p>
          <a:p>
            <a:pPr lvl="1">
              <a:lnSpc>
                <a:spcPct val="80000"/>
              </a:lnSpc>
            </a:pPr>
            <a:r>
              <a:rPr lang="en-US" altLang="en-US" sz="3600" dirty="0"/>
              <a:t>Friends/neighbors/co-workers</a:t>
            </a:r>
          </a:p>
          <a:p>
            <a:pPr lvl="1">
              <a:lnSpc>
                <a:spcPct val="80000"/>
              </a:lnSpc>
            </a:pPr>
            <a:r>
              <a:rPr lang="en-US" altLang="en-US" sz="3600" dirty="0"/>
              <a:t>Service Providers/Support Persons</a:t>
            </a:r>
          </a:p>
          <a:p>
            <a:pPr lvl="1">
              <a:lnSpc>
                <a:spcPct val="80000"/>
              </a:lnSpc>
            </a:pPr>
            <a:r>
              <a:rPr lang="en-US" altLang="en-US" sz="3600" dirty="0"/>
              <a:t>Or any Individual invited by the consumer or Authorized Representative</a:t>
            </a:r>
          </a:p>
          <a:p>
            <a:endParaRPr lang="en-US" dirty="0"/>
          </a:p>
        </p:txBody>
      </p:sp>
    </p:spTree>
    <p:extLst>
      <p:ext uri="{BB962C8B-B14F-4D97-AF65-F5344CB8AC3E}">
        <p14:creationId xmlns:p14="http://schemas.microsoft.com/office/powerpoint/2010/main" val="3588132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b="1" dirty="0"/>
              <a:t>Required Components of IPP</a:t>
            </a:r>
            <a:endParaRPr lang="en-US" b="1" dirty="0"/>
          </a:p>
        </p:txBody>
      </p:sp>
      <p:sp>
        <p:nvSpPr>
          <p:cNvPr id="3" name="Content Placeholder 2"/>
          <p:cNvSpPr>
            <a:spLocks noGrp="1"/>
          </p:cNvSpPr>
          <p:nvPr>
            <p:ph idx="1"/>
          </p:nvPr>
        </p:nvSpPr>
        <p:spPr/>
        <p:txBody>
          <a:bodyPr/>
          <a:lstStyle/>
          <a:p>
            <a:r>
              <a:rPr lang="en-US" altLang="en-US" sz="4000" dirty="0"/>
              <a:t>Assessment</a:t>
            </a:r>
          </a:p>
          <a:p>
            <a:pPr lvl="1"/>
            <a:r>
              <a:rPr lang="en-US" altLang="en-US" sz="3600" dirty="0"/>
              <a:t>For the specific service/support requested</a:t>
            </a:r>
          </a:p>
          <a:p>
            <a:r>
              <a:rPr lang="en-US" altLang="en-US" sz="4000" dirty="0"/>
              <a:t>Goals</a:t>
            </a:r>
          </a:p>
          <a:p>
            <a:r>
              <a:rPr lang="en-US" altLang="en-US" sz="4000" dirty="0"/>
              <a:t>Objectives</a:t>
            </a:r>
          </a:p>
          <a:p>
            <a:r>
              <a:rPr lang="en-US" altLang="en-US" sz="4000" dirty="0"/>
              <a:t>Services and Supports to achieve the goals and objectives (whether funded by RC or not)</a:t>
            </a:r>
          </a:p>
          <a:p>
            <a:endParaRPr lang="en-US" dirty="0"/>
          </a:p>
        </p:txBody>
      </p:sp>
    </p:spTree>
    <p:extLst>
      <p:ext uri="{BB962C8B-B14F-4D97-AF65-F5344CB8AC3E}">
        <p14:creationId xmlns:p14="http://schemas.microsoft.com/office/powerpoint/2010/main" val="2154707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900" b="1" dirty="0"/>
              <a:t>Individual Family Service Plan/Individual Service Plan</a:t>
            </a:r>
          </a:p>
        </p:txBody>
      </p:sp>
      <p:sp>
        <p:nvSpPr>
          <p:cNvPr id="3" name="Content Placeholder 2"/>
          <p:cNvSpPr>
            <a:spLocks noGrp="1"/>
          </p:cNvSpPr>
          <p:nvPr>
            <p:ph idx="1"/>
          </p:nvPr>
        </p:nvSpPr>
        <p:spPr/>
        <p:txBody>
          <a:bodyPr>
            <a:normAutofit/>
          </a:bodyPr>
          <a:lstStyle/>
          <a:p>
            <a:r>
              <a:rPr lang="en-US" sz="3600" dirty="0"/>
              <a:t>Developed in conjunction with the vendor of services</a:t>
            </a:r>
          </a:p>
          <a:p>
            <a:r>
              <a:rPr lang="en-US" sz="3600" dirty="0"/>
              <a:t>More detailed than the Individual Program Plan (IPP)</a:t>
            </a:r>
          </a:p>
          <a:p>
            <a:r>
              <a:rPr lang="en-US" sz="3600" dirty="0"/>
              <a:t>Reviewed at least annually</a:t>
            </a:r>
          </a:p>
          <a:p>
            <a:r>
              <a:rPr lang="en-US" sz="3600" dirty="0"/>
              <a:t>Regional Center Representative usually attends</a:t>
            </a:r>
          </a:p>
        </p:txBody>
      </p:sp>
    </p:spTree>
    <p:extLst>
      <p:ext uri="{BB962C8B-B14F-4D97-AF65-F5344CB8AC3E}">
        <p14:creationId xmlns:p14="http://schemas.microsoft.com/office/powerpoint/2010/main" val="3666290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PARENTAL FEES</a:t>
            </a:r>
            <a:br>
              <a:rPr lang="en-US" b="1" dirty="0"/>
            </a:br>
            <a:r>
              <a:rPr lang="en-US" sz="2800" b="1" dirty="0"/>
              <a:t>(CHILDREN AGE 0 THROUGH 17)</a:t>
            </a:r>
          </a:p>
        </p:txBody>
      </p:sp>
      <p:sp>
        <p:nvSpPr>
          <p:cNvPr id="3" name="Content Placeholder 2"/>
          <p:cNvSpPr>
            <a:spLocks noGrp="1"/>
          </p:cNvSpPr>
          <p:nvPr>
            <p:ph idx="1"/>
          </p:nvPr>
        </p:nvSpPr>
        <p:spPr/>
        <p:txBody>
          <a:bodyPr/>
          <a:lstStyle/>
          <a:p>
            <a:r>
              <a:rPr lang="en-US" sz="4400" dirty="0"/>
              <a:t>Family Cost Participation Program</a:t>
            </a:r>
          </a:p>
          <a:p>
            <a:endParaRPr lang="en-US" sz="4400" dirty="0"/>
          </a:p>
          <a:p>
            <a:r>
              <a:rPr lang="en-US" sz="4400" dirty="0"/>
              <a:t>Annual Family Program Fee </a:t>
            </a:r>
          </a:p>
          <a:p>
            <a:endParaRPr lang="en-US" sz="4400" dirty="0"/>
          </a:p>
          <a:p>
            <a:r>
              <a:rPr lang="en-US" sz="4400" dirty="0"/>
              <a:t>Parental Financial Responsibility Program</a:t>
            </a:r>
          </a:p>
          <a:p>
            <a:endParaRPr lang="en-US" sz="4400" b="1" dirty="0"/>
          </a:p>
          <a:p>
            <a:endParaRPr lang="en-US" dirty="0"/>
          </a:p>
          <a:p>
            <a:endParaRPr lang="en-US" dirty="0"/>
          </a:p>
        </p:txBody>
      </p:sp>
    </p:spTree>
    <p:extLst>
      <p:ext uri="{BB962C8B-B14F-4D97-AF65-F5344CB8AC3E}">
        <p14:creationId xmlns:p14="http://schemas.microsoft.com/office/powerpoint/2010/main" val="1099031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FAMILY COST PARTICIPATION PROGRAM</a:t>
            </a:r>
          </a:p>
        </p:txBody>
      </p:sp>
      <p:sp>
        <p:nvSpPr>
          <p:cNvPr id="3" name="Content Placeholder 2"/>
          <p:cNvSpPr>
            <a:spLocks noGrp="1"/>
          </p:cNvSpPr>
          <p:nvPr>
            <p:ph idx="1"/>
          </p:nvPr>
        </p:nvSpPr>
        <p:spPr/>
        <p:txBody>
          <a:bodyPr>
            <a:normAutofit/>
          </a:bodyPr>
          <a:lstStyle/>
          <a:p>
            <a:r>
              <a:rPr lang="en-US" sz="3600" dirty="0"/>
              <a:t>Children who receive three specific regional center services: </a:t>
            </a:r>
          </a:p>
          <a:p>
            <a:pPr lvl="1"/>
            <a:r>
              <a:rPr lang="en-US" sz="3600" dirty="0"/>
              <a:t>Day Care or Respite</a:t>
            </a:r>
          </a:p>
          <a:p>
            <a:pPr lvl="1"/>
            <a:r>
              <a:rPr lang="en-US" sz="3600" dirty="0"/>
              <a:t>Applies if child:</a:t>
            </a:r>
          </a:p>
          <a:p>
            <a:pPr lvl="2"/>
            <a:r>
              <a:rPr lang="en-US" sz="3600" dirty="0">
                <a:effectLst/>
              </a:rPr>
              <a:t>is zero through 17 years </a:t>
            </a:r>
          </a:p>
          <a:p>
            <a:pPr lvl="2"/>
            <a:r>
              <a:rPr lang="en-US" sz="3600" dirty="0">
                <a:effectLst/>
              </a:rPr>
              <a:t>lives in the parents' home.</a:t>
            </a:r>
          </a:p>
          <a:p>
            <a:pPr lvl="2"/>
            <a:r>
              <a:rPr lang="en-US" sz="3600" dirty="0">
                <a:effectLst/>
              </a:rPr>
              <a:t>is </a:t>
            </a:r>
            <a:r>
              <a:rPr lang="en-US" sz="3600" b="1" dirty="0">
                <a:effectLst/>
              </a:rPr>
              <a:t>not</a:t>
            </a:r>
            <a:r>
              <a:rPr lang="en-US" sz="3600" dirty="0">
                <a:effectLst/>
              </a:rPr>
              <a:t> eligible for </a:t>
            </a:r>
            <a:r>
              <a:rPr lang="en-US" sz="3600" dirty="0" err="1">
                <a:effectLst/>
              </a:rPr>
              <a:t>Medi</a:t>
            </a:r>
            <a:r>
              <a:rPr lang="en-US" sz="3600" dirty="0">
                <a:effectLst/>
              </a:rPr>
              <a:t>-Cal.</a:t>
            </a:r>
          </a:p>
          <a:p>
            <a:pPr lvl="2"/>
            <a:endParaRPr lang="en-US" sz="2400" dirty="0"/>
          </a:p>
          <a:p>
            <a:endParaRPr lang="en-US" dirty="0"/>
          </a:p>
        </p:txBody>
      </p:sp>
    </p:spTree>
    <p:extLst>
      <p:ext uri="{BB962C8B-B14F-4D97-AF65-F5344CB8AC3E}">
        <p14:creationId xmlns:p14="http://schemas.microsoft.com/office/powerpoint/2010/main" val="510214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solidFill>
                  <a:prstClr val="black"/>
                </a:solidFill>
                <a:latin typeface="Calibri" charset="0"/>
                <a:cs typeface="Calibri" charset="0"/>
              </a:rPr>
              <a:t>                          Regional Centers</a:t>
            </a:r>
            <a:endParaRPr lang="en-US" dirty="0"/>
          </a:p>
        </p:txBody>
      </p:sp>
      <p:sp>
        <p:nvSpPr>
          <p:cNvPr id="3" name="Content Placeholder 2"/>
          <p:cNvSpPr>
            <a:spLocks noGrp="1"/>
          </p:cNvSpPr>
          <p:nvPr>
            <p:ph idx="1"/>
          </p:nvPr>
        </p:nvSpPr>
        <p:spPr/>
        <p:txBody>
          <a:bodyPr/>
          <a:lstStyle/>
          <a:p>
            <a:r>
              <a:rPr lang="en-US" altLang="x-none" sz="4000" dirty="0"/>
              <a:t>Created under the </a:t>
            </a:r>
            <a:r>
              <a:rPr lang="en-US" altLang="x-none" sz="4000" dirty="0" err="1"/>
              <a:t>Lanterman</a:t>
            </a:r>
            <a:r>
              <a:rPr lang="en-US" altLang="x-none" sz="4000" dirty="0"/>
              <a:t> Act</a:t>
            </a:r>
            <a:endParaRPr lang="en-US" sz="4000" dirty="0"/>
          </a:p>
          <a:p>
            <a:r>
              <a:rPr lang="en-US" sz="4000" dirty="0"/>
              <a:t>Non-profit private corporations (parent/consumer Boards)</a:t>
            </a:r>
          </a:p>
          <a:p>
            <a:r>
              <a:rPr lang="en-US" sz="4000" dirty="0"/>
              <a:t>Contract with the Department of Developmental Services (DDS)</a:t>
            </a:r>
          </a:p>
          <a:p>
            <a:r>
              <a:rPr lang="en-US" sz="4000" dirty="0"/>
              <a:t>Provide or coordinate services and supports for individuals with developmental disabilities</a:t>
            </a:r>
          </a:p>
          <a:p>
            <a:pPr marL="0" indent="0">
              <a:buNone/>
            </a:pPr>
            <a:endParaRPr lang="en-US" dirty="0"/>
          </a:p>
        </p:txBody>
      </p:sp>
    </p:spTree>
    <p:extLst>
      <p:ext uri="{BB962C8B-B14F-4D97-AF65-F5344CB8AC3E}">
        <p14:creationId xmlns:p14="http://schemas.microsoft.com/office/powerpoint/2010/main" val="23727127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 </a:t>
            </a:r>
            <a:r>
              <a:rPr lang="en-US" sz="4000" b="1" dirty="0"/>
              <a:t>FAMILY COST PARTICIPATION PROGRAM</a:t>
            </a:r>
          </a:p>
        </p:txBody>
      </p:sp>
      <p:sp>
        <p:nvSpPr>
          <p:cNvPr id="3" name="Content Placeholder 2"/>
          <p:cNvSpPr>
            <a:spLocks noGrp="1"/>
          </p:cNvSpPr>
          <p:nvPr>
            <p:ph idx="1"/>
          </p:nvPr>
        </p:nvSpPr>
        <p:spPr/>
        <p:txBody>
          <a:bodyPr/>
          <a:lstStyle/>
          <a:p>
            <a:r>
              <a:rPr lang="en-US" sz="3600" dirty="0">
                <a:effectLst/>
              </a:rPr>
              <a:t>Examples of cost for family of 4</a:t>
            </a:r>
          </a:p>
          <a:p>
            <a:pPr lvl="1"/>
            <a:r>
              <a:rPr lang="en-US" sz="3600" dirty="0"/>
              <a:t>0% - income lower than $97,000</a:t>
            </a:r>
          </a:p>
          <a:p>
            <a:pPr lvl="1"/>
            <a:r>
              <a:rPr lang="en-US" sz="3600" dirty="0">
                <a:effectLst/>
              </a:rPr>
              <a:t>10% - income of $97,000</a:t>
            </a:r>
          </a:p>
          <a:p>
            <a:pPr lvl="1"/>
            <a:r>
              <a:rPr lang="en-US" sz="3600" dirty="0"/>
              <a:t>60% - income of $204,000</a:t>
            </a:r>
          </a:p>
          <a:p>
            <a:pPr lvl="1"/>
            <a:r>
              <a:rPr lang="en-US" sz="3600" dirty="0">
                <a:effectLst/>
              </a:rPr>
              <a:t>100% - income of $243,000</a:t>
            </a:r>
          </a:p>
          <a:p>
            <a:pPr lvl="1"/>
            <a:endParaRPr lang="en-US" sz="3600" dirty="0"/>
          </a:p>
          <a:p>
            <a:r>
              <a:rPr lang="en-US" sz="3600" b="1" dirty="0">
                <a:effectLst/>
              </a:rPr>
              <a:t>Again, no fee if child is on </a:t>
            </a:r>
            <a:r>
              <a:rPr lang="en-US" sz="3600" b="1" dirty="0" err="1">
                <a:effectLst/>
              </a:rPr>
              <a:t>MediCal</a:t>
            </a:r>
            <a:endParaRPr lang="en-US" sz="3600" b="1" dirty="0">
              <a:effectLst/>
            </a:endParaRPr>
          </a:p>
          <a:p>
            <a:endParaRPr lang="en-US" dirty="0"/>
          </a:p>
        </p:txBody>
      </p:sp>
    </p:spTree>
    <p:extLst>
      <p:ext uri="{BB962C8B-B14F-4D97-AF65-F5344CB8AC3E}">
        <p14:creationId xmlns:p14="http://schemas.microsoft.com/office/powerpoint/2010/main" val="2641022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Annual Family Program Fee</a:t>
            </a:r>
          </a:p>
        </p:txBody>
      </p:sp>
      <p:sp>
        <p:nvSpPr>
          <p:cNvPr id="3" name="Content Placeholder 2"/>
          <p:cNvSpPr>
            <a:spLocks noGrp="1"/>
          </p:cNvSpPr>
          <p:nvPr>
            <p:ph idx="1"/>
          </p:nvPr>
        </p:nvSpPr>
        <p:spPr/>
        <p:txBody>
          <a:bodyPr>
            <a:normAutofit/>
          </a:bodyPr>
          <a:lstStyle/>
          <a:p>
            <a:r>
              <a:rPr lang="en-US" dirty="0"/>
              <a:t>For children ages 0-18</a:t>
            </a:r>
          </a:p>
          <a:p>
            <a:r>
              <a:rPr lang="en-US" dirty="0"/>
              <a:t>Examples for family of 4 with annual income:</a:t>
            </a:r>
          </a:p>
          <a:p>
            <a:pPr lvl="1"/>
            <a:r>
              <a:rPr lang="en-US" dirty="0"/>
              <a:t>Under $97,000 – $0 fee</a:t>
            </a:r>
          </a:p>
          <a:p>
            <a:pPr lvl="1"/>
            <a:r>
              <a:rPr lang="en-US" dirty="0"/>
              <a:t>$97,000 to $200,00 - $150 fee </a:t>
            </a:r>
          </a:p>
          <a:p>
            <a:pPr lvl="1"/>
            <a:r>
              <a:rPr lang="en-US" dirty="0"/>
              <a:t>Over $200,000 - $200</a:t>
            </a:r>
          </a:p>
          <a:p>
            <a:r>
              <a:rPr lang="en-US" dirty="0"/>
              <a:t>Families of children assessed a cost under the Family Cost Participation Program will not be charged a fee.</a:t>
            </a:r>
          </a:p>
          <a:p>
            <a:r>
              <a:rPr lang="en-US" b="1" dirty="0"/>
              <a:t>No</a:t>
            </a:r>
            <a:r>
              <a:rPr lang="en-US" dirty="0"/>
              <a:t> fee if child is on </a:t>
            </a:r>
            <a:r>
              <a:rPr lang="en-US" dirty="0" err="1"/>
              <a:t>MediCal</a:t>
            </a:r>
            <a:endParaRPr lang="en-US" dirty="0"/>
          </a:p>
        </p:txBody>
      </p:sp>
    </p:spTree>
    <p:extLst>
      <p:ext uri="{BB962C8B-B14F-4D97-AF65-F5344CB8AC3E}">
        <p14:creationId xmlns:p14="http://schemas.microsoft.com/office/powerpoint/2010/main" val="165461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Parental Financial Responsibility Program</a:t>
            </a:r>
            <a:endParaRPr lang="en-US" b="1" dirty="0"/>
          </a:p>
        </p:txBody>
      </p:sp>
      <p:sp>
        <p:nvSpPr>
          <p:cNvPr id="3" name="Content Placeholder 2"/>
          <p:cNvSpPr>
            <a:spLocks noGrp="1"/>
          </p:cNvSpPr>
          <p:nvPr>
            <p:ph idx="1"/>
          </p:nvPr>
        </p:nvSpPr>
        <p:spPr/>
        <p:txBody>
          <a:bodyPr>
            <a:normAutofit/>
          </a:bodyPr>
          <a:lstStyle/>
          <a:p>
            <a:r>
              <a:rPr lang="en-US" sz="4000" dirty="0"/>
              <a:t>Parents of children under the age of 18 </a:t>
            </a:r>
          </a:p>
          <a:p>
            <a:r>
              <a:rPr lang="en-US" sz="4000" dirty="0"/>
              <a:t>who receive 24-hour out–of-home services  </a:t>
            </a:r>
          </a:p>
          <a:p>
            <a:r>
              <a:rPr lang="en-US" sz="4000" dirty="0"/>
              <a:t>are required to pay a fee depending on their ability to pay</a:t>
            </a:r>
          </a:p>
          <a:p>
            <a:r>
              <a:rPr lang="en-US" sz="4000" dirty="0"/>
              <a:t>Payable even if the child is on </a:t>
            </a:r>
            <a:r>
              <a:rPr lang="en-US" sz="4000" dirty="0" err="1"/>
              <a:t>MediCal</a:t>
            </a:r>
            <a:endParaRPr lang="en-US" sz="4000" dirty="0"/>
          </a:p>
          <a:p>
            <a:endParaRPr lang="en-US" sz="3600" dirty="0"/>
          </a:p>
          <a:p>
            <a:pPr marL="0" indent="0">
              <a:buNone/>
            </a:pPr>
            <a:endParaRPr lang="en-US" sz="3600" dirty="0"/>
          </a:p>
          <a:p>
            <a:pPr marL="0" indent="0">
              <a:buNone/>
            </a:pPr>
            <a:endParaRPr lang="en-US" dirty="0"/>
          </a:p>
        </p:txBody>
      </p:sp>
    </p:spTree>
    <p:extLst>
      <p:ext uri="{BB962C8B-B14F-4D97-AF65-F5344CB8AC3E}">
        <p14:creationId xmlns:p14="http://schemas.microsoft.com/office/powerpoint/2010/main" val="5806744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sz="3200" b="1" dirty="0"/>
              <a:t>Examples for family of 4 </a:t>
            </a:r>
          </a:p>
          <a:p>
            <a:pPr marL="0" indent="0">
              <a:buNone/>
            </a:pPr>
            <a:endParaRPr lang="en-US" sz="3200" dirty="0"/>
          </a:p>
          <a:p>
            <a:r>
              <a:rPr lang="en-US" sz="3200" dirty="0"/>
              <a:t>Annual gross income of $45,000 - Monthly Fee= $0</a:t>
            </a:r>
          </a:p>
          <a:p>
            <a:r>
              <a:rPr lang="en-US" sz="3200" dirty="0"/>
              <a:t>Annual gross income of $55,978 - Monthly Fee of $140</a:t>
            </a:r>
          </a:p>
          <a:p>
            <a:r>
              <a:rPr lang="en-US" sz="3200" dirty="0"/>
              <a:t>Annual gross income of $113,138 - Monthly Fee of $471</a:t>
            </a:r>
          </a:p>
          <a:p>
            <a:r>
              <a:rPr lang="en-US" sz="3200" dirty="0"/>
              <a:t>Annual gross income of $141,747 - Monthly Fee of $709</a:t>
            </a:r>
          </a:p>
          <a:p>
            <a:endParaRPr lang="en-US" dirty="0"/>
          </a:p>
        </p:txBody>
      </p:sp>
    </p:spTree>
    <p:extLst>
      <p:ext uri="{BB962C8B-B14F-4D97-AF65-F5344CB8AC3E}">
        <p14:creationId xmlns:p14="http://schemas.microsoft.com/office/powerpoint/2010/main" val="1447914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r>
              <a:rPr lang="en-US" sz="4000" dirty="0"/>
              <a:t>An adult Consumer of the Regional Center is not Responsible to Pay for Services </a:t>
            </a:r>
          </a:p>
          <a:p>
            <a:pPr lvl="1"/>
            <a:endParaRPr lang="en-US" sz="3600" dirty="0"/>
          </a:p>
          <a:p>
            <a:pPr lvl="1"/>
            <a:r>
              <a:rPr lang="en-US" sz="3600" dirty="0"/>
              <a:t>Special Needs Trust issue</a:t>
            </a:r>
          </a:p>
          <a:p>
            <a:pPr lvl="2"/>
            <a:r>
              <a:rPr lang="en-US" sz="3200" dirty="0"/>
              <a:t>Administrative Law Judge Decision</a:t>
            </a:r>
            <a:endParaRPr lang="en-US" sz="3200" dirty="0"/>
          </a:p>
        </p:txBody>
      </p:sp>
    </p:spTree>
    <p:extLst>
      <p:ext uri="{BB962C8B-B14F-4D97-AF65-F5344CB8AC3E}">
        <p14:creationId xmlns:p14="http://schemas.microsoft.com/office/powerpoint/2010/main" val="23156399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Institutional Deeming onto </a:t>
            </a:r>
            <a:r>
              <a:rPr lang="en-US" dirty="0" err="1"/>
              <a:t>MediCal</a:t>
            </a:r>
            <a:endParaRPr lang="en-US" dirty="0"/>
          </a:p>
        </p:txBody>
      </p:sp>
      <p:sp>
        <p:nvSpPr>
          <p:cNvPr id="3" name="Content Placeholder 2"/>
          <p:cNvSpPr>
            <a:spLocks noGrp="1"/>
          </p:cNvSpPr>
          <p:nvPr>
            <p:ph idx="1"/>
          </p:nvPr>
        </p:nvSpPr>
        <p:spPr/>
        <p:txBody>
          <a:bodyPr>
            <a:noAutofit/>
          </a:bodyPr>
          <a:lstStyle/>
          <a:p>
            <a:r>
              <a:rPr lang="en-US" sz="3200" dirty="0"/>
              <a:t>If not eligible for SSI-linked </a:t>
            </a:r>
            <a:r>
              <a:rPr lang="en-US" sz="3200" dirty="0" err="1"/>
              <a:t>MediCal</a:t>
            </a:r>
            <a:endParaRPr lang="en-US" sz="3200" dirty="0"/>
          </a:p>
          <a:p>
            <a:r>
              <a:rPr lang="en-US" sz="3200" dirty="0"/>
              <a:t>Process:</a:t>
            </a:r>
          </a:p>
          <a:p>
            <a:pPr lvl="1"/>
            <a:r>
              <a:rPr lang="en-US" sz="3200" dirty="0"/>
              <a:t>Regional Center Consumer (3 to 18) is funded for at least 1 service</a:t>
            </a:r>
          </a:p>
          <a:p>
            <a:pPr lvl="1"/>
            <a:r>
              <a:rPr lang="en-US" sz="3200" dirty="0"/>
              <a:t>Regional Center places child onto DDS </a:t>
            </a:r>
            <a:r>
              <a:rPr lang="en-US" sz="3200" dirty="0" err="1"/>
              <a:t>MediCaid</a:t>
            </a:r>
            <a:r>
              <a:rPr lang="en-US" sz="3200" dirty="0"/>
              <a:t> Waiver</a:t>
            </a:r>
          </a:p>
          <a:p>
            <a:pPr lvl="1"/>
            <a:r>
              <a:rPr lang="en-US" sz="3200" dirty="0"/>
              <a:t>Requests the local </a:t>
            </a:r>
            <a:r>
              <a:rPr lang="en-US" sz="3200" dirty="0" err="1"/>
              <a:t>MediCal</a:t>
            </a:r>
            <a:r>
              <a:rPr lang="en-US" sz="3200" dirty="0"/>
              <a:t> agency to Institutionally Deem the child</a:t>
            </a:r>
          </a:p>
          <a:p>
            <a:pPr lvl="2"/>
            <a:r>
              <a:rPr lang="en-US" sz="3200" dirty="0"/>
              <a:t>Only child’s income and resources are considered </a:t>
            </a:r>
          </a:p>
          <a:p>
            <a:r>
              <a:rPr lang="en-US" sz="3200" dirty="0"/>
              <a:t>Allows for In Home Support Services</a:t>
            </a:r>
          </a:p>
        </p:txBody>
      </p:sp>
    </p:spTree>
    <p:extLst>
      <p:ext uri="{BB962C8B-B14F-4D97-AF65-F5344CB8AC3E}">
        <p14:creationId xmlns:p14="http://schemas.microsoft.com/office/powerpoint/2010/main" val="33211628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Regional Center Services</a:t>
            </a:r>
            <a:br>
              <a:rPr lang="en-US" b="1" dirty="0"/>
            </a:br>
            <a:r>
              <a:rPr lang="en-US" sz="3600" b="1" dirty="0"/>
              <a:t>(based upon assessed need/not a menu)</a:t>
            </a:r>
            <a:endParaRPr lang="en-US" sz="3600" b="1" dirty="0"/>
          </a:p>
        </p:txBody>
      </p:sp>
      <p:sp>
        <p:nvSpPr>
          <p:cNvPr id="3" name="Content Placeholder 2"/>
          <p:cNvSpPr>
            <a:spLocks noGrp="1"/>
          </p:cNvSpPr>
          <p:nvPr>
            <p:ph idx="1"/>
          </p:nvPr>
        </p:nvSpPr>
        <p:spPr/>
        <p:txBody>
          <a:bodyPr>
            <a:normAutofit lnSpcReduction="10000"/>
          </a:bodyPr>
          <a:lstStyle/>
          <a:p>
            <a:r>
              <a:rPr lang="en-US" sz="3600" dirty="0"/>
              <a:t>Residential/living options:</a:t>
            </a:r>
          </a:p>
          <a:p>
            <a:pPr lvl="1"/>
            <a:r>
              <a:rPr lang="en-US" sz="3600" dirty="0"/>
              <a:t>Board and Care </a:t>
            </a:r>
          </a:p>
          <a:p>
            <a:pPr lvl="1"/>
            <a:r>
              <a:rPr lang="en-US" sz="3600" dirty="0"/>
              <a:t>Intermediate Care Facilities (</a:t>
            </a:r>
            <a:r>
              <a:rPr lang="en-US" sz="3600" dirty="0" err="1"/>
              <a:t>MediCal</a:t>
            </a:r>
            <a:r>
              <a:rPr lang="en-US" sz="3600" dirty="0"/>
              <a:t> funded)</a:t>
            </a:r>
          </a:p>
          <a:p>
            <a:pPr lvl="1"/>
            <a:r>
              <a:rPr lang="en-US" sz="3600" dirty="0"/>
              <a:t>Supported Living Services</a:t>
            </a:r>
          </a:p>
          <a:p>
            <a:pPr lvl="1"/>
            <a:r>
              <a:rPr lang="en-US" sz="3600" dirty="0"/>
              <a:t>Family Home Agency</a:t>
            </a:r>
          </a:p>
          <a:p>
            <a:pPr lvl="1"/>
            <a:r>
              <a:rPr lang="en-US" sz="3600" dirty="0"/>
              <a:t>Foster Family Agency</a:t>
            </a:r>
          </a:p>
          <a:p>
            <a:pPr lvl="1"/>
            <a:endParaRPr lang="en-US" sz="3600" dirty="0"/>
          </a:p>
          <a:p>
            <a:r>
              <a:rPr lang="en-US" sz="3600" dirty="0"/>
              <a:t>Independent Skills Training</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1437599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a:t>Regional Center Services</a:t>
            </a:r>
          </a:p>
        </p:txBody>
      </p:sp>
      <p:sp>
        <p:nvSpPr>
          <p:cNvPr id="6" name="Content Placeholder 5"/>
          <p:cNvSpPr>
            <a:spLocks noGrp="1"/>
          </p:cNvSpPr>
          <p:nvPr>
            <p:ph idx="1"/>
          </p:nvPr>
        </p:nvSpPr>
        <p:spPr/>
        <p:txBody>
          <a:bodyPr/>
          <a:lstStyle/>
          <a:p>
            <a:pPr lvl="1"/>
            <a:r>
              <a:rPr lang="en-US" sz="4000" dirty="0"/>
              <a:t>In Home Respite</a:t>
            </a:r>
          </a:p>
          <a:p>
            <a:pPr lvl="1"/>
            <a:r>
              <a:rPr lang="en-US" sz="4000" dirty="0"/>
              <a:t>Out of home Respite</a:t>
            </a:r>
          </a:p>
          <a:p>
            <a:pPr lvl="1"/>
            <a:r>
              <a:rPr lang="en-US" sz="4000" dirty="0"/>
              <a:t>Transportation services</a:t>
            </a:r>
          </a:p>
          <a:p>
            <a:pPr lvl="1"/>
            <a:r>
              <a:rPr lang="en-US" sz="4000" dirty="0"/>
              <a:t>Adult Day Program services</a:t>
            </a:r>
          </a:p>
          <a:p>
            <a:pPr lvl="1"/>
            <a:r>
              <a:rPr lang="en-US" sz="4000" dirty="0"/>
              <a:t>Supported Employment</a:t>
            </a:r>
          </a:p>
          <a:p>
            <a:pPr lvl="1"/>
            <a:r>
              <a:rPr lang="en-US" sz="4000" dirty="0"/>
              <a:t>Behavioral Services</a:t>
            </a:r>
          </a:p>
          <a:p>
            <a:pPr lvl="2"/>
            <a:r>
              <a:rPr lang="en-US" sz="3600" dirty="0"/>
              <a:t>Required to access private health insurance</a:t>
            </a:r>
          </a:p>
          <a:p>
            <a:endParaRPr lang="en-US" dirty="0"/>
          </a:p>
        </p:txBody>
      </p:sp>
    </p:spTree>
    <p:extLst>
      <p:ext uri="{BB962C8B-B14F-4D97-AF65-F5344CB8AC3E}">
        <p14:creationId xmlns:p14="http://schemas.microsoft.com/office/powerpoint/2010/main" val="117969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Due Process</a:t>
            </a:r>
          </a:p>
        </p:txBody>
      </p:sp>
      <p:sp>
        <p:nvSpPr>
          <p:cNvPr id="3" name="Content Placeholder 2"/>
          <p:cNvSpPr>
            <a:spLocks noGrp="1"/>
          </p:cNvSpPr>
          <p:nvPr>
            <p:ph idx="1"/>
          </p:nvPr>
        </p:nvSpPr>
        <p:spPr/>
        <p:txBody>
          <a:bodyPr>
            <a:noAutofit/>
          </a:bodyPr>
          <a:lstStyle/>
          <a:p>
            <a:r>
              <a:rPr lang="en-US" sz="4000" dirty="0"/>
              <a:t>Informal Meeting</a:t>
            </a:r>
          </a:p>
          <a:p>
            <a:pPr lvl="1"/>
            <a:r>
              <a:rPr lang="en-US" sz="4000" dirty="0"/>
              <a:t>Meet with Regional Center Rep not involved with original decision</a:t>
            </a:r>
          </a:p>
          <a:p>
            <a:pPr lvl="1"/>
            <a:r>
              <a:rPr lang="en-US" sz="4000" dirty="0"/>
              <a:t>Recommended as first step</a:t>
            </a:r>
          </a:p>
          <a:p>
            <a:r>
              <a:rPr lang="en-US" sz="4000" dirty="0"/>
              <a:t>Mediation (voluntary/non binding)</a:t>
            </a:r>
          </a:p>
          <a:p>
            <a:pPr lvl="1"/>
            <a:r>
              <a:rPr lang="en-US" sz="4000" dirty="0"/>
              <a:t>Can resolve issue</a:t>
            </a:r>
          </a:p>
          <a:p>
            <a:pPr lvl="1"/>
            <a:r>
              <a:rPr lang="en-US" sz="4000" dirty="0"/>
              <a:t>Confidential Settlement possible</a:t>
            </a:r>
          </a:p>
          <a:p>
            <a:r>
              <a:rPr lang="en-US" sz="4000" dirty="0"/>
              <a:t>Formal Fair Hearing (Administrative Law Judge)</a:t>
            </a:r>
          </a:p>
        </p:txBody>
      </p:sp>
    </p:spTree>
    <p:extLst>
      <p:ext uri="{BB962C8B-B14F-4D97-AF65-F5344CB8AC3E}">
        <p14:creationId xmlns:p14="http://schemas.microsoft.com/office/powerpoint/2010/main" val="35373787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086100"/>
            <a:ext cx="9144000" cy="2875787"/>
          </a:xfrm>
        </p:spPr>
        <p:txBody>
          <a:bodyPr>
            <a:normAutofit fontScale="90000"/>
          </a:bodyPr>
          <a:lstStyle/>
          <a:p>
            <a:br>
              <a:rPr lang="en-US" sz="4300" b="1" dirty="0">
                <a:solidFill>
                  <a:prstClr val="black"/>
                </a:solidFill>
                <a:latin typeface="Calibri" charset="0"/>
                <a:cs typeface="Calibri" charset="0"/>
              </a:rPr>
            </a:br>
            <a:br>
              <a:rPr lang="en-US" sz="4300" b="1" dirty="0">
                <a:solidFill>
                  <a:prstClr val="black"/>
                </a:solidFill>
                <a:latin typeface="Calibri" charset="0"/>
                <a:cs typeface="Calibri" charset="0"/>
              </a:rPr>
            </a:br>
            <a:br>
              <a:rPr lang="en-US" sz="4300" b="1" dirty="0">
                <a:solidFill>
                  <a:prstClr val="black"/>
                </a:solidFill>
                <a:latin typeface="Calibri" charset="0"/>
                <a:cs typeface="Calibri" charset="0"/>
              </a:rPr>
            </a:br>
            <a:br>
              <a:rPr lang="en-US" sz="4300" b="1" dirty="0">
                <a:solidFill>
                  <a:prstClr val="black"/>
                </a:solidFill>
                <a:latin typeface="Calibri" charset="0"/>
                <a:cs typeface="Calibri" charset="0"/>
              </a:rPr>
            </a:br>
            <a:br>
              <a:rPr lang="en-US" sz="4300" b="1" dirty="0">
                <a:solidFill>
                  <a:prstClr val="black"/>
                </a:solidFill>
                <a:latin typeface="Calibri" charset="0"/>
                <a:cs typeface="Calibri" charset="0"/>
              </a:rPr>
            </a:br>
            <a:br>
              <a:rPr lang="en-US" sz="4300" b="1" dirty="0">
                <a:solidFill>
                  <a:prstClr val="black"/>
                </a:solidFill>
                <a:latin typeface="Calibri" charset="0"/>
                <a:cs typeface="Calibri" charset="0"/>
              </a:rPr>
            </a:br>
            <a:br>
              <a:rPr lang="en-US" sz="4300" b="1" dirty="0">
                <a:solidFill>
                  <a:prstClr val="black"/>
                </a:solidFill>
                <a:latin typeface="Calibri" charset="0"/>
                <a:cs typeface="Calibri" charset="0"/>
              </a:rPr>
            </a:br>
            <a:r>
              <a:rPr lang="en-US" sz="4300" b="1" dirty="0">
                <a:solidFill>
                  <a:prstClr val="black"/>
                </a:solidFill>
                <a:latin typeface="Calibri" charset="0"/>
                <a:cs typeface="Calibri" charset="0"/>
              </a:rPr>
              <a:t>            </a:t>
            </a:r>
            <a:r>
              <a:rPr lang="en-US" sz="8000" b="1" dirty="0">
                <a:solidFill>
                  <a:prstClr val="black"/>
                </a:solidFill>
                <a:latin typeface="Calibri" charset="0"/>
                <a:cs typeface="Calibri" charset="0"/>
              </a:rPr>
              <a:t>Q and A ?</a:t>
            </a:r>
            <a:br>
              <a:rPr lang="en-US" sz="4300" b="1" dirty="0">
                <a:solidFill>
                  <a:prstClr val="black"/>
                </a:solidFill>
                <a:latin typeface="Calibri" charset="0"/>
                <a:cs typeface="Calibri" charset="0"/>
              </a:rPr>
            </a:br>
            <a:r>
              <a:rPr lang="en-US" sz="4300" b="1" dirty="0">
                <a:solidFill>
                  <a:prstClr val="black"/>
                </a:solidFill>
                <a:latin typeface="Calibri" charset="0"/>
                <a:cs typeface="Calibri" charset="0"/>
              </a:rPr>
              <a:t>Regional Center Services for Consumers</a:t>
            </a:r>
            <a:br>
              <a:rPr lang="en-US" sz="4300" b="1" dirty="0">
                <a:solidFill>
                  <a:prstClr val="black"/>
                </a:solidFill>
                <a:latin typeface="Calibri" charset="0"/>
                <a:cs typeface="Calibri" charset="0"/>
              </a:rPr>
            </a:br>
            <a:r>
              <a:rPr lang="en-US" sz="4300" b="1" dirty="0">
                <a:solidFill>
                  <a:prstClr val="black"/>
                </a:solidFill>
                <a:latin typeface="Calibri" charset="0"/>
                <a:cs typeface="Calibri" charset="0"/>
              </a:rPr>
              <a:t>with Developmental Disabilities</a:t>
            </a:r>
            <a:br>
              <a:rPr lang="en-US" sz="4300" b="1" dirty="0">
                <a:solidFill>
                  <a:prstClr val="black"/>
                </a:solidFill>
                <a:latin typeface="Calibri" charset="0"/>
                <a:cs typeface="Calibri" charset="0"/>
              </a:rPr>
            </a:br>
            <a:br>
              <a:rPr lang="en-US" sz="4300" b="1" dirty="0">
                <a:solidFill>
                  <a:prstClr val="black"/>
                </a:solidFill>
                <a:latin typeface="Calibri" charset="0"/>
                <a:cs typeface="Calibri" charset="0"/>
              </a:rPr>
            </a:br>
            <a:r>
              <a:rPr lang="en-US" sz="4300" b="1" dirty="0">
                <a:solidFill>
                  <a:prstClr val="black"/>
                </a:solidFill>
                <a:latin typeface="Calibri" charset="0"/>
                <a:cs typeface="Calibri" charset="0"/>
              </a:rPr>
              <a:t>James F. Huyck</a:t>
            </a:r>
            <a:br>
              <a:rPr lang="en-US" sz="4300" b="1" dirty="0">
                <a:solidFill>
                  <a:prstClr val="black"/>
                </a:solidFill>
                <a:latin typeface="Calibri" charset="0"/>
                <a:cs typeface="Calibri" charset="0"/>
              </a:rPr>
            </a:br>
            <a:r>
              <a:rPr lang="en-US" sz="4300" b="1" dirty="0">
                <a:solidFill>
                  <a:prstClr val="black"/>
                </a:solidFill>
                <a:latin typeface="Calibri" charset="0"/>
                <a:cs typeface="Calibri" charset="0"/>
              </a:rPr>
              <a:t>Public Benefits Consultant/Advocate</a:t>
            </a:r>
            <a:br>
              <a:rPr lang="en-US" sz="4300" b="1" dirty="0">
                <a:solidFill>
                  <a:prstClr val="black"/>
                </a:solidFill>
                <a:latin typeface="Calibri" charset="0"/>
                <a:cs typeface="Calibri" charset="0"/>
              </a:rPr>
            </a:br>
            <a:r>
              <a:rPr lang="en-US" sz="3100" b="1" dirty="0">
                <a:solidFill>
                  <a:prstClr val="black"/>
                </a:solidFill>
                <a:latin typeface="Calibri" charset="0"/>
                <a:cs typeface="Calibri" charset="0"/>
                <a:hlinkClick r:id="rId2"/>
              </a:rPr>
              <a:t>jfhuyck@yahoo.com</a:t>
            </a:r>
            <a:br>
              <a:rPr lang="en-US" sz="3100" b="1" dirty="0">
                <a:solidFill>
                  <a:prstClr val="black"/>
                </a:solidFill>
                <a:latin typeface="Calibri" charset="0"/>
                <a:cs typeface="Calibri" charset="0"/>
              </a:rPr>
            </a:br>
            <a:r>
              <a:rPr lang="en-US" sz="3100" b="1" dirty="0">
                <a:solidFill>
                  <a:prstClr val="black"/>
                </a:solidFill>
                <a:latin typeface="Calibri" charset="0"/>
                <a:cs typeface="Calibri" charset="0"/>
              </a:rPr>
              <a:t>(916) 529-5300</a:t>
            </a:r>
            <a:endParaRPr lang="en-US" sz="3100" dirty="0"/>
          </a:p>
        </p:txBody>
      </p:sp>
      <p:sp>
        <p:nvSpPr>
          <p:cNvPr id="3" name="Subtitle 2"/>
          <p:cNvSpPr>
            <a:spLocks noGrp="1"/>
          </p:cNvSpPr>
          <p:nvPr>
            <p:ph type="subTitle" idx="1"/>
          </p:nvPr>
        </p:nvSpPr>
        <p:spPr>
          <a:xfrm>
            <a:off x="1524000" y="2798064"/>
            <a:ext cx="9144000" cy="2459736"/>
          </a:xfrm>
        </p:spPr>
        <p:txBody>
          <a:bodyPr>
            <a:normAutofit/>
          </a:bodyPr>
          <a:lstStyle/>
          <a:p>
            <a:endParaRPr lang="en-US" dirty="0"/>
          </a:p>
          <a:p>
            <a:endParaRPr lang="en-US" dirty="0"/>
          </a:p>
          <a:p>
            <a:endParaRPr lang="en-US" dirty="0"/>
          </a:p>
          <a:p>
            <a:endParaRPr lang="en-US" dirty="0"/>
          </a:p>
          <a:p>
            <a:endParaRPr lang="en-US" dirty="0"/>
          </a:p>
          <a:p>
            <a:endParaRPr lang="en-US" dirty="0"/>
          </a:p>
          <a:p>
            <a:endParaRPr lang="en-US" dirty="0"/>
          </a:p>
        </p:txBody>
      </p:sp>
      <p:pic>
        <p:nvPicPr>
          <p:cNvPr id="1026" name="Picture 2" descr="Pict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876" y="0"/>
            <a:ext cx="5048250" cy="2019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5058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Regional Center Philosophy</a:t>
            </a:r>
          </a:p>
        </p:txBody>
      </p:sp>
      <p:sp>
        <p:nvSpPr>
          <p:cNvPr id="3" name="Content Placeholder 2"/>
          <p:cNvSpPr>
            <a:spLocks noGrp="1"/>
          </p:cNvSpPr>
          <p:nvPr>
            <p:ph idx="1"/>
          </p:nvPr>
        </p:nvSpPr>
        <p:spPr/>
        <p:txBody>
          <a:bodyPr/>
          <a:lstStyle/>
          <a:p>
            <a:r>
              <a:rPr lang="en-US" altLang="en-US" sz="4000" dirty="0"/>
              <a:t>Primary goals are to provide services and support necessary to allow children with developmental disabilities to remain with their families and for adults to achieve the highest level of normalization possible</a:t>
            </a:r>
          </a:p>
          <a:p>
            <a:r>
              <a:rPr lang="en-US" altLang="en-US" sz="4000" dirty="0"/>
              <a:t>There are currently 21 Regional Centers with more than 40 offices throughout the state</a:t>
            </a:r>
          </a:p>
          <a:p>
            <a:endParaRPr lang="en-US" dirty="0"/>
          </a:p>
        </p:txBody>
      </p:sp>
    </p:spTree>
    <p:extLst>
      <p:ext uri="{BB962C8B-B14F-4D97-AF65-F5344CB8AC3E}">
        <p14:creationId xmlns:p14="http://schemas.microsoft.com/office/powerpoint/2010/main" val="3661380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0"/>
            <a:ext cx="5637906" cy="6858000"/>
          </a:xfrm>
          <a:prstGeom prst="rect">
            <a:avLst/>
          </a:prstGeom>
        </p:spPr>
      </p:pic>
    </p:spTree>
    <p:extLst>
      <p:ext uri="{BB962C8B-B14F-4D97-AF65-F5344CB8AC3E}">
        <p14:creationId xmlns:p14="http://schemas.microsoft.com/office/powerpoint/2010/main" val="2898444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Eligibility for Regional Center Services</a:t>
            </a:r>
            <a:endParaRPr lang="en-US" b="1" dirty="0"/>
          </a:p>
        </p:txBody>
      </p:sp>
      <p:sp>
        <p:nvSpPr>
          <p:cNvPr id="3" name="Content Placeholder 2"/>
          <p:cNvSpPr>
            <a:spLocks noGrp="1"/>
          </p:cNvSpPr>
          <p:nvPr>
            <p:ph idx="1"/>
          </p:nvPr>
        </p:nvSpPr>
        <p:spPr/>
        <p:txBody>
          <a:bodyPr/>
          <a:lstStyle/>
          <a:p>
            <a:r>
              <a:rPr lang="en-US" sz="4400" dirty="0"/>
              <a:t>Eligibility is determined solely on meeting the definition of “Developmental Disability”</a:t>
            </a:r>
          </a:p>
          <a:p>
            <a:r>
              <a:rPr lang="en-US" sz="4400" dirty="0"/>
              <a:t>There is no income or asset test</a:t>
            </a:r>
          </a:p>
          <a:p>
            <a:r>
              <a:rPr lang="en-US" sz="4400" dirty="0"/>
              <a:t>This program is unique to California</a:t>
            </a:r>
          </a:p>
          <a:p>
            <a:endParaRPr lang="en-US" dirty="0"/>
          </a:p>
        </p:txBody>
      </p:sp>
    </p:spTree>
    <p:extLst>
      <p:ext uri="{BB962C8B-B14F-4D97-AF65-F5344CB8AC3E}">
        <p14:creationId xmlns:p14="http://schemas.microsoft.com/office/powerpoint/2010/main" val="3702287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Regional Centers Administer 2 Programs</a:t>
            </a:r>
          </a:p>
        </p:txBody>
      </p:sp>
      <p:sp>
        <p:nvSpPr>
          <p:cNvPr id="3" name="Content Placeholder 2"/>
          <p:cNvSpPr>
            <a:spLocks noGrp="1"/>
          </p:cNvSpPr>
          <p:nvPr>
            <p:ph idx="1"/>
          </p:nvPr>
        </p:nvSpPr>
        <p:spPr/>
        <p:txBody>
          <a:bodyPr/>
          <a:lstStyle/>
          <a:p>
            <a:r>
              <a:rPr lang="en-US" sz="4000" dirty="0"/>
              <a:t>Early Start/Early Intervention</a:t>
            </a:r>
          </a:p>
          <a:p>
            <a:pPr lvl="1"/>
            <a:r>
              <a:rPr lang="en-US" sz="4000" dirty="0"/>
              <a:t>Children age zero to 3</a:t>
            </a:r>
          </a:p>
          <a:p>
            <a:endParaRPr lang="en-US" sz="4000" dirty="0"/>
          </a:p>
          <a:p>
            <a:r>
              <a:rPr lang="en-US" sz="4000" dirty="0"/>
              <a:t>“Over 3 services”</a:t>
            </a:r>
          </a:p>
          <a:p>
            <a:pPr lvl="1"/>
            <a:r>
              <a:rPr lang="en-US" sz="4000" dirty="0"/>
              <a:t>Children over 3, through adulthood</a:t>
            </a:r>
          </a:p>
          <a:p>
            <a:pPr lvl="1"/>
            <a:endParaRPr lang="en-US" sz="3600" dirty="0"/>
          </a:p>
          <a:p>
            <a:pPr lvl="1"/>
            <a:endParaRPr lang="en-US" dirty="0"/>
          </a:p>
        </p:txBody>
      </p:sp>
    </p:spTree>
    <p:extLst>
      <p:ext uri="{BB962C8B-B14F-4D97-AF65-F5344CB8AC3E}">
        <p14:creationId xmlns:p14="http://schemas.microsoft.com/office/powerpoint/2010/main" val="752114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EARLY START/EARLY INTERVENTION ELIGIBILITY</a:t>
            </a:r>
          </a:p>
        </p:txBody>
      </p:sp>
      <p:sp>
        <p:nvSpPr>
          <p:cNvPr id="3" name="Content Placeholder 2"/>
          <p:cNvSpPr>
            <a:spLocks noGrp="1"/>
          </p:cNvSpPr>
          <p:nvPr>
            <p:ph idx="1"/>
          </p:nvPr>
        </p:nvSpPr>
        <p:spPr/>
        <p:txBody>
          <a:bodyPr>
            <a:normAutofit/>
          </a:bodyPr>
          <a:lstStyle/>
          <a:p>
            <a:r>
              <a:rPr lang="en-US" sz="4800" dirty="0"/>
              <a:t>Children younger than 3 years with exceptional needs who are at risk of becoming developmentally disabled or who have a developmental delay may qualify for services.</a:t>
            </a:r>
          </a:p>
          <a:p>
            <a:pPr lvl="1"/>
            <a:endParaRPr lang="en-US" dirty="0"/>
          </a:p>
          <a:p>
            <a:endParaRPr lang="en-US" dirty="0"/>
          </a:p>
        </p:txBody>
      </p:sp>
    </p:spTree>
    <p:extLst>
      <p:ext uri="{BB962C8B-B14F-4D97-AF65-F5344CB8AC3E}">
        <p14:creationId xmlns:p14="http://schemas.microsoft.com/office/powerpoint/2010/main" val="995909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Early Intervention Services</a:t>
            </a:r>
          </a:p>
        </p:txBody>
      </p:sp>
      <p:sp>
        <p:nvSpPr>
          <p:cNvPr id="3" name="Content Placeholder 2"/>
          <p:cNvSpPr>
            <a:spLocks noGrp="1"/>
          </p:cNvSpPr>
          <p:nvPr>
            <p:ph idx="1"/>
          </p:nvPr>
        </p:nvSpPr>
        <p:spPr/>
        <p:txBody>
          <a:bodyPr>
            <a:normAutofit/>
          </a:bodyPr>
          <a:lstStyle/>
          <a:p>
            <a:r>
              <a:rPr lang="en-US" sz="4400" dirty="0">
                <a:effectLst/>
              </a:rPr>
              <a:t>Based on the child's assessed developmental needs early intervention services may include:</a:t>
            </a:r>
          </a:p>
          <a:p>
            <a:pPr lvl="1"/>
            <a:r>
              <a:rPr lang="en-US" sz="4400" dirty="0"/>
              <a:t>occupational therapy</a:t>
            </a:r>
          </a:p>
          <a:p>
            <a:pPr lvl="1"/>
            <a:r>
              <a:rPr lang="en-US" sz="4400" dirty="0"/>
              <a:t>physical therapy</a:t>
            </a:r>
          </a:p>
          <a:p>
            <a:pPr lvl="1"/>
            <a:r>
              <a:rPr lang="en-US" sz="4400" dirty="0"/>
              <a:t>speech and language services</a:t>
            </a:r>
          </a:p>
          <a:p>
            <a:endParaRPr lang="en-US" dirty="0"/>
          </a:p>
        </p:txBody>
      </p:sp>
    </p:spTree>
    <p:extLst>
      <p:ext uri="{BB962C8B-B14F-4D97-AF65-F5344CB8AC3E}">
        <p14:creationId xmlns:p14="http://schemas.microsoft.com/office/powerpoint/2010/main" val="2863887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solidFill>
                  <a:prstClr val="black"/>
                </a:solidFill>
                <a:latin typeface="Calibri" charset="0"/>
                <a:cs typeface="Calibri" charset="0"/>
              </a:rPr>
              <a:t>Definition of Developmental Disability</a:t>
            </a:r>
            <a:br>
              <a:rPr lang="en-US" sz="4000" b="1" dirty="0">
                <a:solidFill>
                  <a:prstClr val="black"/>
                </a:solidFill>
                <a:latin typeface="Calibri" charset="0"/>
                <a:cs typeface="Calibri" charset="0"/>
              </a:rPr>
            </a:br>
            <a:r>
              <a:rPr lang="en-US" sz="4000" b="1" dirty="0">
                <a:solidFill>
                  <a:prstClr val="black"/>
                </a:solidFill>
                <a:latin typeface="Calibri" charset="0"/>
                <a:cs typeface="Calibri" charset="0"/>
              </a:rPr>
              <a:t>(over 3 services)</a:t>
            </a:r>
            <a:endParaRPr lang="en-US" dirty="0"/>
          </a:p>
        </p:txBody>
      </p:sp>
      <p:sp>
        <p:nvSpPr>
          <p:cNvPr id="3" name="Content Placeholder 2"/>
          <p:cNvSpPr>
            <a:spLocks noGrp="1"/>
          </p:cNvSpPr>
          <p:nvPr>
            <p:ph idx="1"/>
          </p:nvPr>
        </p:nvSpPr>
        <p:spPr/>
        <p:txBody>
          <a:bodyPr>
            <a:normAutofit/>
          </a:bodyPr>
          <a:lstStyle/>
          <a:p>
            <a:r>
              <a:rPr lang="en-US" altLang="x-none" sz="3200" dirty="0"/>
              <a:t>Determined just prior to age 3</a:t>
            </a:r>
          </a:p>
          <a:p>
            <a:r>
              <a:rPr lang="en-US" altLang="x-none" sz="3200" dirty="0" err="1"/>
              <a:t>Lanterman</a:t>
            </a:r>
            <a:r>
              <a:rPr lang="en-US" altLang="x-none" sz="3200" dirty="0"/>
              <a:t> Act defines developmental disability to mean:</a:t>
            </a:r>
          </a:p>
          <a:p>
            <a:pPr lvl="1">
              <a:buFont typeface="Arial" charset="0"/>
              <a:buChar char="•"/>
            </a:pPr>
            <a:r>
              <a:rPr lang="en-US" altLang="x-none" sz="3200" dirty="0"/>
              <a:t>A disability which begins before age 18, </a:t>
            </a:r>
          </a:p>
          <a:p>
            <a:pPr lvl="1">
              <a:buFont typeface="Arial" charset="0"/>
              <a:buChar char="•"/>
            </a:pPr>
            <a:r>
              <a:rPr lang="en-US" altLang="x-none" sz="3200" dirty="0"/>
              <a:t>Is expected to continue indefinitely, and</a:t>
            </a:r>
          </a:p>
          <a:p>
            <a:pPr lvl="1">
              <a:buFont typeface="Arial" charset="0"/>
              <a:buChar char="•"/>
            </a:pPr>
            <a:r>
              <a:rPr lang="en-US" altLang="x-none" sz="3200" dirty="0"/>
              <a:t>Constitutes a </a:t>
            </a:r>
            <a:r>
              <a:rPr lang="en-US" altLang="x-none" sz="3200" b="1" dirty="0"/>
              <a:t>substantial disability </a:t>
            </a:r>
            <a:r>
              <a:rPr lang="en-US" altLang="x-none" sz="3200" dirty="0"/>
              <a:t>for the individual. </a:t>
            </a:r>
          </a:p>
          <a:p>
            <a:pPr marL="0" indent="0">
              <a:buNone/>
            </a:pPr>
            <a:endParaRPr lang="en-US" dirty="0"/>
          </a:p>
        </p:txBody>
      </p:sp>
    </p:spTree>
    <p:extLst>
      <p:ext uri="{BB962C8B-B14F-4D97-AF65-F5344CB8AC3E}">
        <p14:creationId xmlns:p14="http://schemas.microsoft.com/office/powerpoint/2010/main" val="1275549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TotalTime>
  <Words>1031</Words>
  <Application>Microsoft Office PowerPoint</Application>
  <PresentationFormat>Widescreen</PresentationFormat>
  <Paragraphs>166</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Wingdings 2</vt:lpstr>
      <vt:lpstr>Office Theme</vt:lpstr>
      <vt:lpstr>Regional Center Services for Consumers with Developmental Disabilities  James F. Huyck Public Benefits Consultant/Advocate jfhuyck@yahoo.com (916) 529-5300</vt:lpstr>
      <vt:lpstr>                          Regional Centers</vt:lpstr>
      <vt:lpstr>Regional Center Philosophy</vt:lpstr>
      <vt:lpstr>PowerPoint Presentation</vt:lpstr>
      <vt:lpstr>Eligibility for Regional Center Services</vt:lpstr>
      <vt:lpstr>Regional Centers Administer 2 Programs</vt:lpstr>
      <vt:lpstr>EARLY START/EARLY INTERVENTION ELIGIBILITY</vt:lpstr>
      <vt:lpstr>Early Intervention Services</vt:lpstr>
      <vt:lpstr>Definition of Developmental Disability (over 3 services)</vt:lpstr>
      <vt:lpstr>Definition of Developmental Disability</vt:lpstr>
      <vt:lpstr>Disabilities that are NOT a Developmental Disability </vt:lpstr>
      <vt:lpstr>Substantial Disability</vt:lpstr>
      <vt:lpstr>Regional Centers Responsibilities</vt:lpstr>
      <vt:lpstr>Regional Center Services</vt:lpstr>
      <vt:lpstr>IPP Planning Team</vt:lpstr>
      <vt:lpstr>Required Components of IPP</vt:lpstr>
      <vt:lpstr>Individual Family Service Plan/Individual Service Plan</vt:lpstr>
      <vt:lpstr>PARENTAL FEES (CHILDREN AGE 0 THROUGH 17)</vt:lpstr>
      <vt:lpstr>FAMILY COST PARTICIPATION PROGRAM</vt:lpstr>
      <vt:lpstr> FAMILY COST PARTICIPATION PROGRAM</vt:lpstr>
      <vt:lpstr>Annual Family Program Fee</vt:lpstr>
      <vt:lpstr>Parental Financial Responsibility Program</vt:lpstr>
      <vt:lpstr>PowerPoint Presentation</vt:lpstr>
      <vt:lpstr>PowerPoint Presentation</vt:lpstr>
      <vt:lpstr>Institutional Deeming onto MediCal</vt:lpstr>
      <vt:lpstr>Regional Center Services (based upon assessed need/not a menu)</vt:lpstr>
      <vt:lpstr>Regional Center Services</vt:lpstr>
      <vt:lpstr>Due Process</vt:lpstr>
      <vt:lpstr>                   Q and A ? Regional Center Services for Consumers with Developmental Disabilities  James F. Huyck Public Benefits Consultant/Advocate jfhuyck@yahoo.com (916) 529-5300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Center Services for Consumers with Developmental Disabilities</dc:title>
  <dc:creator>Jim Huyck</dc:creator>
  <cp:lastModifiedBy>Jim Huyck</cp:lastModifiedBy>
  <cp:revision>23</cp:revision>
  <dcterms:created xsi:type="dcterms:W3CDTF">2016-11-27T20:05:18Z</dcterms:created>
  <dcterms:modified xsi:type="dcterms:W3CDTF">2016-11-28T00:14:03Z</dcterms:modified>
</cp:coreProperties>
</file>